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626" r:id="rId2"/>
    <p:sldId id="609" r:id="rId3"/>
    <p:sldId id="610" r:id="rId4"/>
    <p:sldId id="614" r:id="rId5"/>
    <p:sldId id="611" r:id="rId6"/>
    <p:sldId id="612" r:id="rId7"/>
    <p:sldId id="631" r:id="rId8"/>
    <p:sldId id="632" r:id="rId9"/>
    <p:sldId id="633" r:id="rId10"/>
  </p:sldIdLst>
  <p:sldSz cx="9144000" cy="6858000" type="screen4x3"/>
  <p:notesSz cx="9928225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7FB"/>
    <a:srgbClr val="339933"/>
    <a:srgbClr val="CC00CC"/>
    <a:srgbClr val="FF3300"/>
    <a:srgbClr val="000099"/>
    <a:srgbClr val="3399FF"/>
    <a:srgbClr val="CC33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18" autoAdjust="0"/>
    <p:restoredTop sz="90018" autoAdjust="0"/>
  </p:normalViewPr>
  <p:slideViewPr>
    <p:cSldViewPr>
      <p:cViewPr varScale="1">
        <p:scale>
          <a:sx n="92" d="100"/>
          <a:sy n="92" d="100"/>
        </p:scale>
        <p:origin x="3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30BDE8-DFB3-CF45-8944-85C0F03BFB92}" type="slidenum">
              <a:rPr lang="en-US" altLang="en-US"/>
              <a:pPr>
                <a:defRPr/>
              </a:pPr>
              <a:t>‹n.›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912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3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3A7483-7C2B-0742-B259-B483152D41D2}" type="slidenum">
              <a:rPr lang="it-IT" altLang="en-US"/>
              <a:pPr>
                <a:defRPr/>
              </a:pPr>
              <a:t>‹n.›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2852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35D67D4-9308-5843-9BB9-D54CDFA43E1F}" type="slidenum">
              <a:rPr lang="it-IT" altLang="en-US" sz="1300"/>
              <a:pPr>
                <a:spcBef>
                  <a:spcPct val="0"/>
                </a:spcBef>
              </a:pPr>
              <a:t>1</a:t>
            </a:fld>
            <a:endParaRPr lang="it-IT" altLang="en-US" sz="13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31510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C935B09-0CD1-0445-9E48-0DBDB54C96D4}" type="slidenum">
              <a:rPr lang="da-DK" altLang="en-US" sz="1300"/>
              <a:pPr>
                <a:spcBef>
                  <a:spcPct val="0"/>
                </a:spcBef>
              </a:pPr>
              <a:t>2</a:t>
            </a:fld>
            <a:endParaRPr lang="da-DK" altLang="en-US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68780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040E436-D2DF-AC48-B461-095798D46DE8}" type="slidenum">
              <a:rPr lang="da-DK" altLang="en-US" sz="1300"/>
              <a:pPr>
                <a:spcBef>
                  <a:spcPct val="0"/>
                </a:spcBef>
              </a:pPr>
              <a:t>3</a:t>
            </a:fld>
            <a:endParaRPr lang="da-DK" altLang="en-US" sz="13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020541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03F4CB3-3F1A-7541-A659-AFE0B76855AD}" type="slidenum">
              <a:rPr lang="da-DK" altLang="en-US" sz="1300"/>
              <a:pPr>
                <a:spcBef>
                  <a:spcPct val="0"/>
                </a:spcBef>
              </a:pPr>
              <a:t>4</a:t>
            </a:fld>
            <a:endParaRPr lang="da-DK" altLang="en-US" sz="13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09016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6EC0D58-8877-6542-8B99-521328E82C87}" type="slidenum">
              <a:rPr lang="da-DK" altLang="en-US" sz="1300"/>
              <a:pPr>
                <a:spcBef>
                  <a:spcPct val="0"/>
                </a:spcBef>
              </a:pPr>
              <a:t>5</a:t>
            </a:fld>
            <a:endParaRPr lang="da-DK" altLang="en-US" sz="130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6689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CA2FE12-EE52-8B44-B6A0-B8DDDD7416FF}" type="slidenum">
              <a:rPr lang="da-DK" altLang="en-US" sz="1300"/>
              <a:pPr>
                <a:spcBef>
                  <a:spcPct val="0"/>
                </a:spcBef>
              </a:pPr>
              <a:t>6</a:t>
            </a:fld>
            <a:endParaRPr lang="da-DK" altLang="en-US" sz="13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207091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D7BA72BF-E61A-7E43-B9B2-9D87BEEAA986}" type="slidenum">
              <a:rPr lang="da-DK" altLang="en-US" sz="1300"/>
              <a:pPr>
                <a:spcBef>
                  <a:spcPct val="0"/>
                </a:spcBef>
              </a:pPr>
              <a:t>7</a:t>
            </a:fld>
            <a:endParaRPr lang="da-DK" altLang="en-US" sz="13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818963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ED09DE1-5981-854B-803E-4406C03C675B}" type="slidenum">
              <a:rPr lang="da-DK" altLang="en-US" sz="1300"/>
              <a:pPr>
                <a:spcBef>
                  <a:spcPct val="0"/>
                </a:spcBef>
              </a:pPr>
              <a:t>8</a:t>
            </a:fld>
            <a:endParaRPr lang="da-DK" altLang="en-US" sz="13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87960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8EE688C-F192-1841-8FAB-EF6EC5140283}" type="slidenum">
              <a:rPr lang="da-DK" altLang="en-US" sz="1300"/>
              <a:pPr>
                <a:spcBef>
                  <a:spcPct val="0"/>
                </a:spcBef>
              </a:pPr>
              <a:t>9</a:t>
            </a:fld>
            <a:endParaRPr lang="da-DK" altLang="en-US" sz="13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08396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2813" y="62515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23E68D0-EEE2-AD49-BE51-C67AF3A6F57F}" type="slidenum">
              <a:rPr lang="en-US" altLang="en-US"/>
              <a:pPr>
                <a:defRPr/>
              </a:pPr>
              <a:t>‹n.›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62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9588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3563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260350"/>
            <a:ext cx="6005513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122488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960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55650" y="1052513"/>
            <a:ext cx="8208963" cy="5256212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86979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650" y="1052513"/>
            <a:ext cx="4027488" cy="2551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5538" y="1052513"/>
            <a:ext cx="4029075" cy="2551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55650" y="3756025"/>
            <a:ext cx="4027488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5538" y="3756025"/>
            <a:ext cx="4029075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56684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68962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79237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2037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3744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48714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0531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09919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0814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it-IT" altLang="en-US" sz="2400" smtClean="0">
              <a:latin typeface="Times New Roman" panose="02020603050405020304" pitchFamily="18" charset="0"/>
            </a:endParaRPr>
          </a:p>
        </p:txBody>
      </p: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395288" y="908050"/>
            <a:ext cx="8305800" cy="73025"/>
            <a:chOff x="240" y="893"/>
            <a:chExt cx="5232" cy="115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4320" y="893"/>
              <a:ext cx="1152" cy="11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Line 6"/>
            <p:cNvSpPr>
              <a:spLocks noChangeShapeType="1"/>
            </p:cNvSpPr>
            <p:nvPr/>
          </p:nvSpPr>
          <p:spPr bwMode="auto">
            <a:xfrm>
              <a:off x="240" y="941"/>
              <a:ext cx="523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260350"/>
            <a:ext cx="77724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052513"/>
            <a:ext cx="8208963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381750"/>
            <a:ext cx="26638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2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charset="2"/>
        <a:buChar char="n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143000"/>
            <a:ext cx="6923087" cy="2209800"/>
          </a:xfrm>
        </p:spPr>
        <p:txBody>
          <a:bodyPr/>
          <a:lstStyle/>
          <a:p>
            <a:pPr algn="ctr" eaLnBrk="1" hangingPunct="1"/>
            <a:r>
              <a:rPr lang="en-US" altLang="en-US" sz="4800">
                <a:latin typeface="Comic Sans MS" charset="0"/>
              </a:rPr>
              <a:t>Representing Trees</a:t>
            </a:r>
            <a:endParaRPr lang="en-US" altLang="en-US" sz="4400">
              <a:latin typeface="Comic Sans MS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98755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>
                <a:solidFill>
                  <a:schemeClr val="tx2"/>
                </a:solidFill>
              </a:rPr>
              <a:t>Paolo Ferragina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sz="1800">
                <a:latin typeface="Tahoma" charset="0"/>
              </a:rPr>
              <a:t>Dipartimento di Informatica, Università di Pisa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Standard representation</a:t>
            </a:r>
            <a:endParaRPr lang="da-DK" altLang="en-US" sz="400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Binary tree: each node has two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pointers to its left and right children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 sz="320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An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-node tree takes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>
                <a:solidFill>
                  <a:srgbClr val="0000FF"/>
                </a:solidFill>
              </a:rPr>
              <a:t>2n</a:t>
            </a:r>
            <a:r>
              <a:rPr lang="en-CA" altLang="en-US"/>
              <a:t> pointers or </a:t>
            </a:r>
            <a:r>
              <a:rPr lang="en-CA" altLang="en-US">
                <a:solidFill>
                  <a:srgbClr val="0000FF"/>
                </a:solidFill>
              </a:rPr>
              <a:t>2n lg n</a:t>
            </a:r>
            <a:r>
              <a:rPr lang="en-CA" altLang="en-US"/>
              <a:t> bits.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Supports finding </a:t>
            </a:r>
            <a:r>
              <a:rPr lang="en-CA" altLang="en-US">
                <a:solidFill>
                  <a:srgbClr val="006600"/>
                </a:solidFill>
              </a:rPr>
              <a:t>left child</a:t>
            </a:r>
            <a:r>
              <a:rPr lang="en-CA" altLang="en-US"/>
              <a:t> or </a:t>
            </a:r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of a node (in constant time).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For each extra operation (eg. </a:t>
            </a:r>
            <a:r>
              <a:rPr lang="en-CA" altLang="en-US">
                <a:solidFill>
                  <a:srgbClr val="006600"/>
                </a:solidFill>
              </a:rPr>
              <a:t>parent</a:t>
            </a:r>
            <a:r>
              <a:rPr lang="en-CA" altLang="en-US"/>
              <a:t>, </a:t>
            </a:r>
            <a:r>
              <a:rPr lang="en-CA" altLang="en-US">
                <a:solidFill>
                  <a:srgbClr val="006600"/>
                </a:solidFill>
              </a:rPr>
              <a:t>subtree size</a:t>
            </a:r>
            <a:r>
              <a:rPr lang="en-CA" altLang="en-US"/>
              <a:t>) we have to pay additional </a:t>
            </a:r>
            <a:r>
              <a:rPr lang="en-CA" altLang="en-US">
                <a:solidFill>
                  <a:srgbClr val="0000FF"/>
                </a:solidFill>
              </a:rPr>
              <a:t>n lg n</a:t>
            </a:r>
            <a:r>
              <a:rPr lang="en-CA" altLang="en-US"/>
              <a:t> bits each.</a:t>
            </a:r>
            <a:endParaRPr lang="da-DK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516688" y="1484313"/>
            <a:ext cx="7191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5795963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7164388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5292725" y="2924175"/>
            <a:ext cx="71913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6659563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7667625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7235825" y="3789363"/>
            <a:ext cx="720725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5724525" y="3789363"/>
            <a:ext cx="719138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80" name="Line 14"/>
          <p:cNvSpPr>
            <a:spLocks noChangeShapeType="1"/>
          </p:cNvSpPr>
          <p:nvPr/>
        </p:nvSpPr>
        <p:spPr bwMode="auto">
          <a:xfrm>
            <a:off x="6877050" y="14843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1" name="Line 15"/>
          <p:cNvSpPr>
            <a:spLocks noChangeShapeType="1"/>
          </p:cNvSpPr>
          <p:nvPr/>
        </p:nvSpPr>
        <p:spPr bwMode="auto">
          <a:xfrm>
            <a:off x="6156325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2" name="Line 16"/>
          <p:cNvSpPr>
            <a:spLocks noChangeShapeType="1"/>
          </p:cNvSpPr>
          <p:nvPr/>
        </p:nvSpPr>
        <p:spPr bwMode="auto">
          <a:xfrm>
            <a:off x="7524750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3" name="Line 17"/>
          <p:cNvSpPr>
            <a:spLocks noChangeShapeType="1"/>
          </p:cNvSpPr>
          <p:nvPr/>
        </p:nvSpPr>
        <p:spPr bwMode="auto">
          <a:xfrm>
            <a:off x="5651500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4" name="Line 18"/>
          <p:cNvSpPr>
            <a:spLocks noChangeShapeType="1"/>
          </p:cNvSpPr>
          <p:nvPr/>
        </p:nvSpPr>
        <p:spPr bwMode="auto">
          <a:xfrm>
            <a:off x="7019925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5" name="Line 19"/>
          <p:cNvSpPr>
            <a:spLocks noChangeShapeType="1"/>
          </p:cNvSpPr>
          <p:nvPr/>
        </p:nvSpPr>
        <p:spPr bwMode="auto">
          <a:xfrm>
            <a:off x="8027988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6" name="Line 20"/>
          <p:cNvSpPr>
            <a:spLocks noChangeShapeType="1"/>
          </p:cNvSpPr>
          <p:nvPr/>
        </p:nvSpPr>
        <p:spPr bwMode="auto">
          <a:xfrm>
            <a:off x="60848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7" name="Line 21"/>
          <p:cNvSpPr>
            <a:spLocks noChangeShapeType="1"/>
          </p:cNvSpPr>
          <p:nvPr/>
        </p:nvSpPr>
        <p:spPr bwMode="auto">
          <a:xfrm>
            <a:off x="75961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8" name="Line 23"/>
          <p:cNvSpPr>
            <a:spLocks noChangeShapeType="1"/>
          </p:cNvSpPr>
          <p:nvPr/>
        </p:nvSpPr>
        <p:spPr bwMode="auto">
          <a:xfrm flipH="1">
            <a:off x="6156325" y="1700213"/>
            <a:ext cx="503238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9" name="Line 24"/>
          <p:cNvSpPr>
            <a:spLocks noChangeShapeType="1"/>
          </p:cNvSpPr>
          <p:nvPr/>
        </p:nvSpPr>
        <p:spPr bwMode="auto">
          <a:xfrm>
            <a:off x="7092950" y="1700213"/>
            <a:ext cx="4318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H="1">
            <a:off x="5651500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1" name="Line 27"/>
          <p:cNvSpPr>
            <a:spLocks noChangeShapeType="1"/>
          </p:cNvSpPr>
          <p:nvPr/>
        </p:nvSpPr>
        <p:spPr bwMode="auto">
          <a:xfrm>
            <a:off x="5795963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2" name="Line 28"/>
          <p:cNvSpPr>
            <a:spLocks noChangeShapeType="1"/>
          </p:cNvSpPr>
          <p:nvPr/>
        </p:nvSpPr>
        <p:spPr bwMode="auto">
          <a:xfrm flipH="1">
            <a:off x="7019925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3" name="Line 29"/>
          <p:cNvSpPr>
            <a:spLocks noChangeShapeType="1"/>
          </p:cNvSpPr>
          <p:nvPr/>
        </p:nvSpPr>
        <p:spPr bwMode="auto">
          <a:xfrm>
            <a:off x="7740650" y="2349500"/>
            <a:ext cx="287338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4" name="Line 30"/>
          <p:cNvSpPr>
            <a:spLocks noChangeShapeType="1"/>
          </p:cNvSpPr>
          <p:nvPr/>
        </p:nvSpPr>
        <p:spPr bwMode="auto">
          <a:xfrm flipH="1">
            <a:off x="7596188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5" name="Text Box 31"/>
          <p:cNvSpPr txBox="1">
            <a:spLocks noChangeArrowheads="1"/>
          </p:cNvSpPr>
          <p:nvPr/>
        </p:nvSpPr>
        <p:spPr bwMode="auto">
          <a:xfrm>
            <a:off x="6156325" y="2133600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6" name="Text Box 32"/>
          <p:cNvSpPr txBox="1">
            <a:spLocks noChangeArrowheads="1"/>
          </p:cNvSpPr>
          <p:nvPr/>
        </p:nvSpPr>
        <p:spPr bwMode="auto">
          <a:xfrm>
            <a:off x="75961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7" name="Text Box 33"/>
          <p:cNvSpPr txBox="1">
            <a:spLocks noChangeArrowheads="1"/>
          </p:cNvSpPr>
          <p:nvPr/>
        </p:nvSpPr>
        <p:spPr bwMode="auto">
          <a:xfrm>
            <a:off x="72358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8" name="Text Box 34"/>
          <p:cNvSpPr txBox="1">
            <a:spLocks noChangeArrowheads="1"/>
          </p:cNvSpPr>
          <p:nvPr/>
        </p:nvSpPr>
        <p:spPr bwMode="auto">
          <a:xfrm>
            <a:off x="60848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9" name="Text Box 35"/>
          <p:cNvSpPr txBox="1">
            <a:spLocks noChangeArrowheads="1"/>
          </p:cNvSpPr>
          <p:nvPr/>
        </p:nvSpPr>
        <p:spPr bwMode="auto">
          <a:xfrm>
            <a:off x="57245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0" name="Text Box 36"/>
          <p:cNvSpPr txBox="1">
            <a:spLocks noChangeArrowheads="1"/>
          </p:cNvSpPr>
          <p:nvPr/>
        </p:nvSpPr>
        <p:spPr bwMode="auto">
          <a:xfrm>
            <a:off x="52927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1" name="Text Box 37"/>
          <p:cNvSpPr txBox="1">
            <a:spLocks noChangeArrowheads="1"/>
          </p:cNvSpPr>
          <p:nvPr/>
        </p:nvSpPr>
        <p:spPr bwMode="auto">
          <a:xfrm>
            <a:off x="70199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2" name="Text Box 38"/>
          <p:cNvSpPr txBox="1">
            <a:spLocks noChangeArrowheads="1"/>
          </p:cNvSpPr>
          <p:nvPr/>
        </p:nvSpPr>
        <p:spPr bwMode="auto">
          <a:xfrm>
            <a:off x="6659563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3" name="Text Box 39"/>
          <p:cNvSpPr txBox="1">
            <a:spLocks noChangeArrowheads="1"/>
          </p:cNvSpPr>
          <p:nvPr/>
        </p:nvSpPr>
        <p:spPr bwMode="auto">
          <a:xfrm>
            <a:off x="8027988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Can we improve the space bound?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There are less than </a:t>
            </a:r>
            <a:r>
              <a:rPr lang="en-US" altLang="en-US">
                <a:solidFill>
                  <a:srgbClr val="0000FF"/>
                </a:solidFill>
              </a:rPr>
              <a:t>2</a:t>
            </a:r>
            <a:r>
              <a:rPr lang="en-US" altLang="en-US" baseline="30000">
                <a:solidFill>
                  <a:srgbClr val="0000FF"/>
                </a:solidFill>
              </a:rPr>
              <a:t>2n</a:t>
            </a:r>
            <a:r>
              <a:rPr lang="en-US" altLang="en-US">
                <a:solidFill>
                  <a:srgbClr val="0000FF"/>
                </a:solidFill>
              </a:rPr>
              <a:t> </a:t>
            </a:r>
            <a:r>
              <a:rPr lang="en-US" altLang="en-US"/>
              <a:t>distinct binary trees on </a:t>
            </a:r>
            <a:r>
              <a:rPr lang="en-US" altLang="en-US">
                <a:solidFill>
                  <a:srgbClr val="0000FF"/>
                </a:solidFill>
              </a:rPr>
              <a:t>n</a:t>
            </a:r>
            <a:r>
              <a:rPr lang="en-US" altLang="en-US"/>
              <a:t> nodes.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>
                <a:solidFill>
                  <a:srgbClr val="0000FF"/>
                </a:solidFill>
              </a:rPr>
              <a:t>2n</a:t>
            </a:r>
            <a:r>
              <a:rPr lang="en-US" altLang="en-US"/>
              <a:t> bits are enough to distinguish between any two different binary trees.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Can we represent an </a:t>
            </a:r>
            <a:r>
              <a:rPr lang="en-US" altLang="en-US">
                <a:solidFill>
                  <a:srgbClr val="0000FF"/>
                </a:solidFill>
              </a:rPr>
              <a:t>n</a:t>
            </a:r>
            <a:r>
              <a:rPr lang="en-US" altLang="en-US"/>
              <a:t> node binary tree using </a:t>
            </a:r>
            <a:r>
              <a:rPr lang="en-US" altLang="en-US">
                <a:solidFill>
                  <a:srgbClr val="0000FF"/>
                </a:solidFill>
              </a:rPr>
              <a:t>2n</a:t>
            </a:r>
            <a:r>
              <a:rPr lang="en-US" altLang="en-US"/>
              <a:t> bits?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4000"/>
              <a:t>Binary tree representation</a:t>
            </a:r>
            <a:endParaRPr lang="da-DK" altLang="en-US" sz="40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/>
              <a:t>A binary tree on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 nodes can be represented using </a:t>
            </a:r>
            <a:r>
              <a:rPr lang="en-CA" altLang="en-US">
                <a:solidFill>
                  <a:srgbClr val="0000FF"/>
                </a:solidFill>
              </a:rPr>
              <a:t>2n+o(n)</a:t>
            </a:r>
            <a:r>
              <a:rPr lang="en-CA" altLang="en-US"/>
              <a:t> bits to  support:</a:t>
            </a:r>
          </a:p>
          <a:p>
            <a:pPr eaLnBrk="1" hangingPunct="1"/>
            <a:endParaRPr lang="en-CA" altLang="en-US"/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parent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left child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 in constant time.</a:t>
            </a:r>
            <a:endParaRPr lang="da-D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588125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7596188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730885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5724525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6877050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5364163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7812088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0" name="Rectangle 12"/>
          <p:cNvSpPr>
            <a:spLocks noChangeArrowheads="1"/>
          </p:cNvSpPr>
          <p:nvPr/>
        </p:nvSpPr>
        <p:spPr bwMode="auto">
          <a:xfrm>
            <a:off x="6300788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7885113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2" name="Rectangle 14"/>
          <p:cNvSpPr>
            <a:spLocks noChangeArrowheads="1"/>
          </p:cNvSpPr>
          <p:nvPr/>
        </p:nvSpPr>
        <p:spPr bwMode="auto">
          <a:xfrm>
            <a:off x="7308850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3" name="Rectangle 15"/>
          <p:cNvSpPr>
            <a:spLocks noChangeArrowheads="1"/>
          </p:cNvSpPr>
          <p:nvPr/>
        </p:nvSpPr>
        <p:spPr bwMode="auto">
          <a:xfrm>
            <a:off x="6084888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4" name="Rectangle 16"/>
          <p:cNvSpPr>
            <a:spLocks noChangeArrowheads="1"/>
          </p:cNvSpPr>
          <p:nvPr/>
        </p:nvSpPr>
        <p:spPr bwMode="auto">
          <a:xfrm>
            <a:off x="5508625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5" name="Rectangle 17"/>
          <p:cNvSpPr>
            <a:spLocks noChangeArrowheads="1"/>
          </p:cNvSpPr>
          <p:nvPr/>
        </p:nvSpPr>
        <p:spPr bwMode="auto">
          <a:xfrm>
            <a:off x="5076825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6" name="Rectangle 18"/>
          <p:cNvSpPr>
            <a:spLocks noChangeArrowheads="1"/>
          </p:cNvSpPr>
          <p:nvPr/>
        </p:nvSpPr>
        <p:spPr bwMode="auto">
          <a:xfrm>
            <a:off x="665956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7" name="Rectangle 19"/>
          <p:cNvSpPr>
            <a:spLocks noChangeArrowheads="1"/>
          </p:cNvSpPr>
          <p:nvPr/>
        </p:nvSpPr>
        <p:spPr bwMode="auto">
          <a:xfrm>
            <a:off x="7164388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5668" name="Rectangle 20"/>
          <p:cNvSpPr>
            <a:spLocks noChangeArrowheads="1"/>
          </p:cNvSpPr>
          <p:nvPr/>
        </p:nvSpPr>
        <p:spPr bwMode="auto">
          <a:xfrm>
            <a:off x="810101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5940425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5435600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5435600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6732588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6948488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7380288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7667625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6" name="Line 28"/>
          <p:cNvSpPr>
            <a:spLocks noChangeShapeType="1"/>
          </p:cNvSpPr>
          <p:nvPr/>
        </p:nvSpPr>
        <p:spPr bwMode="auto">
          <a:xfrm>
            <a:off x="6011863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7" name="Line 29"/>
          <p:cNvSpPr>
            <a:spLocks noChangeShapeType="1"/>
          </p:cNvSpPr>
          <p:nvPr/>
        </p:nvSpPr>
        <p:spPr bwMode="auto">
          <a:xfrm flipH="1">
            <a:off x="5148263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8" name="Line 30"/>
          <p:cNvSpPr>
            <a:spLocks noChangeShapeType="1"/>
          </p:cNvSpPr>
          <p:nvPr/>
        </p:nvSpPr>
        <p:spPr bwMode="auto">
          <a:xfrm flipH="1">
            <a:off x="5580063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9" name="Line 31"/>
          <p:cNvSpPr>
            <a:spLocks noChangeShapeType="1"/>
          </p:cNvSpPr>
          <p:nvPr/>
        </p:nvSpPr>
        <p:spPr bwMode="auto">
          <a:xfrm>
            <a:off x="5867400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 flipH="1">
            <a:off x="6732588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1" name="Line 33"/>
          <p:cNvSpPr>
            <a:spLocks noChangeShapeType="1"/>
          </p:cNvSpPr>
          <p:nvPr/>
        </p:nvSpPr>
        <p:spPr bwMode="auto">
          <a:xfrm>
            <a:off x="7019925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2" name="Line 34"/>
          <p:cNvSpPr>
            <a:spLocks noChangeShapeType="1"/>
          </p:cNvSpPr>
          <p:nvPr/>
        </p:nvSpPr>
        <p:spPr bwMode="auto">
          <a:xfrm>
            <a:off x="7956550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3" name="Line 35"/>
          <p:cNvSpPr>
            <a:spLocks noChangeShapeType="1"/>
          </p:cNvSpPr>
          <p:nvPr/>
        </p:nvSpPr>
        <p:spPr bwMode="auto">
          <a:xfrm flipH="1">
            <a:off x="7380288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4" name="Line 36"/>
          <p:cNvSpPr>
            <a:spLocks noChangeShapeType="1"/>
          </p:cNvSpPr>
          <p:nvPr/>
        </p:nvSpPr>
        <p:spPr bwMode="auto">
          <a:xfrm>
            <a:off x="7667625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5" name="Text Box 37"/>
          <p:cNvSpPr txBox="1">
            <a:spLocks noChangeArrowheads="1"/>
          </p:cNvSpPr>
          <p:nvPr/>
        </p:nvSpPr>
        <p:spPr bwMode="auto">
          <a:xfrm>
            <a:off x="7451725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6" name="Text Box 38"/>
          <p:cNvSpPr txBox="1">
            <a:spLocks noChangeArrowheads="1"/>
          </p:cNvSpPr>
          <p:nvPr/>
        </p:nvSpPr>
        <p:spPr bwMode="auto">
          <a:xfrm>
            <a:off x="6659563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8" name="Text Box 40"/>
          <p:cNvSpPr txBox="1">
            <a:spLocks noChangeArrowheads="1"/>
          </p:cNvSpPr>
          <p:nvPr/>
        </p:nvSpPr>
        <p:spPr bwMode="auto">
          <a:xfrm>
            <a:off x="50768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9" name="Text Box 41"/>
          <p:cNvSpPr txBox="1">
            <a:spLocks noChangeArrowheads="1"/>
          </p:cNvSpPr>
          <p:nvPr/>
        </p:nvSpPr>
        <p:spPr bwMode="auto">
          <a:xfrm>
            <a:off x="7956550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0" name="Text Box 42"/>
          <p:cNvSpPr txBox="1">
            <a:spLocks noChangeArrowheads="1"/>
          </p:cNvSpPr>
          <p:nvPr/>
        </p:nvSpPr>
        <p:spPr bwMode="auto">
          <a:xfrm>
            <a:off x="58674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1" name="Text Box 43"/>
          <p:cNvSpPr txBox="1">
            <a:spLocks noChangeArrowheads="1"/>
          </p:cNvSpPr>
          <p:nvPr/>
        </p:nvSpPr>
        <p:spPr bwMode="auto">
          <a:xfrm>
            <a:off x="74517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2" name="Text Box 44"/>
          <p:cNvSpPr txBox="1">
            <a:spLocks noChangeArrowheads="1"/>
          </p:cNvSpPr>
          <p:nvPr/>
        </p:nvSpPr>
        <p:spPr bwMode="auto">
          <a:xfrm>
            <a:off x="5580063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3" name="Text Box 45"/>
          <p:cNvSpPr txBox="1">
            <a:spLocks noChangeArrowheads="1"/>
          </p:cNvSpPr>
          <p:nvPr/>
        </p:nvSpPr>
        <p:spPr bwMode="auto">
          <a:xfrm>
            <a:off x="6300788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4" name="Text Box 46"/>
          <p:cNvSpPr txBox="1">
            <a:spLocks noChangeArrowheads="1"/>
          </p:cNvSpPr>
          <p:nvPr/>
        </p:nvSpPr>
        <p:spPr bwMode="auto">
          <a:xfrm>
            <a:off x="6011863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5" name="Text Box 47"/>
          <p:cNvSpPr txBox="1">
            <a:spLocks noChangeArrowheads="1"/>
          </p:cNvSpPr>
          <p:nvPr/>
        </p:nvSpPr>
        <p:spPr bwMode="auto">
          <a:xfrm>
            <a:off x="5435600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6" name="Text Box 48"/>
          <p:cNvSpPr txBox="1">
            <a:spLocks noChangeArrowheads="1"/>
          </p:cNvSpPr>
          <p:nvPr/>
        </p:nvSpPr>
        <p:spPr bwMode="auto">
          <a:xfrm>
            <a:off x="7812088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7" name="Text Box 49"/>
          <p:cNvSpPr txBox="1">
            <a:spLocks noChangeArrowheads="1"/>
          </p:cNvSpPr>
          <p:nvPr/>
        </p:nvSpPr>
        <p:spPr bwMode="auto">
          <a:xfrm>
            <a:off x="7235825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8" name="Text Box 50"/>
          <p:cNvSpPr txBox="1">
            <a:spLocks noChangeArrowheads="1"/>
          </p:cNvSpPr>
          <p:nvPr/>
        </p:nvSpPr>
        <p:spPr bwMode="auto">
          <a:xfrm>
            <a:off x="72358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9" name="Text Box 51"/>
          <p:cNvSpPr txBox="1">
            <a:spLocks noChangeArrowheads="1"/>
          </p:cNvSpPr>
          <p:nvPr/>
        </p:nvSpPr>
        <p:spPr bwMode="auto">
          <a:xfrm>
            <a:off x="8243888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0" name="Text Box 52"/>
          <p:cNvSpPr txBox="1">
            <a:spLocks noChangeArrowheads="1"/>
          </p:cNvSpPr>
          <p:nvPr/>
        </p:nvSpPr>
        <p:spPr bwMode="auto">
          <a:xfrm>
            <a:off x="63722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1" name="Text Box 53"/>
          <p:cNvSpPr txBox="1">
            <a:spLocks noChangeArrowheads="1"/>
          </p:cNvSpPr>
          <p:nvPr/>
        </p:nvSpPr>
        <p:spPr bwMode="auto">
          <a:xfrm>
            <a:off x="47879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2" name="Text Box 54"/>
          <p:cNvSpPr txBox="1">
            <a:spLocks noChangeArrowheads="1"/>
          </p:cNvSpPr>
          <p:nvPr/>
        </p:nvSpPr>
        <p:spPr bwMode="auto">
          <a:xfrm>
            <a:off x="63722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3" name="Text Box 55"/>
          <p:cNvSpPr txBox="1">
            <a:spLocks noChangeArrowheads="1"/>
          </p:cNvSpPr>
          <p:nvPr/>
        </p:nvSpPr>
        <p:spPr bwMode="auto">
          <a:xfrm>
            <a:off x="611188" y="1196975"/>
            <a:ext cx="2408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Add external nodes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4" name="Text Box 56"/>
          <p:cNvSpPr txBox="1">
            <a:spLocks noChangeArrowheads="1"/>
          </p:cNvSpPr>
          <p:nvPr/>
        </p:nvSpPr>
        <p:spPr bwMode="auto">
          <a:xfrm>
            <a:off x="611188" y="1989138"/>
            <a:ext cx="3521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Label internal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and external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5" name="Text Box 57"/>
          <p:cNvSpPr txBox="1">
            <a:spLocks noChangeArrowheads="1"/>
          </p:cNvSpPr>
          <p:nvPr/>
        </p:nvSpPr>
        <p:spPr bwMode="auto">
          <a:xfrm>
            <a:off x="539750" y="3141663"/>
            <a:ext cx="3589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Write the labels in level order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6" name="Text Box 58"/>
          <p:cNvSpPr txBox="1">
            <a:spLocks noChangeArrowheads="1"/>
          </p:cNvSpPr>
          <p:nvPr/>
        </p:nvSpPr>
        <p:spPr bwMode="auto">
          <a:xfrm>
            <a:off x="539750" y="3860800"/>
            <a:ext cx="3962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1 1 1 1 0 1 1 0 1 0 0 1 0 0 0 0 0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7" name="Text Box 59"/>
          <p:cNvSpPr txBox="1">
            <a:spLocks noChangeArrowheads="1"/>
          </p:cNvSpPr>
          <p:nvPr/>
        </p:nvSpPr>
        <p:spPr bwMode="auto">
          <a:xfrm>
            <a:off x="611188" y="4652963"/>
            <a:ext cx="5773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One can reconstruct the tree from this sequence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8" name="Text Box 60"/>
          <p:cNvSpPr txBox="1">
            <a:spLocks noChangeArrowheads="1"/>
          </p:cNvSpPr>
          <p:nvPr/>
        </p:nvSpPr>
        <p:spPr bwMode="auto">
          <a:xfrm>
            <a:off x="611188" y="5373688"/>
            <a:ext cx="6569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n</a:t>
            </a:r>
            <a:r>
              <a:rPr lang="en-CA" altLang="en-US" sz="1800">
                <a:latin typeface="Tahoma" charset="0"/>
              </a:rPr>
              <a:t> node binary tree can be represented in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2n+1</a:t>
            </a:r>
            <a:r>
              <a:rPr lang="en-CA" altLang="en-US" sz="1800">
                <a:latin typeface="Tahoma" charset="0"/>
              </a:rPr>
              <a:t> bits.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9" name="Text Box 61"/>
          <p:cNvSpPr txBox="1">
            <a:spLocks noChangeArrowheads="1"/>
          </p:cNvSpPr>
          <p:nvPr/>
        </p:nvSpPr>
        <p:spPr bwMode="auto">
          <a:xfrm>
            <a:off x="611188" y="6092825"/>
            <a:ext cx="3379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What about the operations?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5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5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0" grpId="0" animBg="1"/>
      <p:bldP spid="155661" grpId="0" animBg="1"/>
      <p:bldP spid="155662" grpId="0" animBg="1"/>
      <p:bldP spid="155663" grpId="0" animBg="1"/>
      <p:bldP spid="155664" grpId="0" animBg="1"/>
      <p:bldP spid="155665" grpId="0" animBg="1"/>
      <p:bldP spid="155666" grpId="0" animBg="1"/>
      <p:bldP spid="155667" grpId="0" animBg="1"/>
      <p:bldP spid="155668" grpId="0" animBg="1"/>
      <p:bldP spid="155676" grpId="0" animBg="1"/>
      <p:bldP spid="155677" grpId="0" animBg="1"/>
      <p:bldP spid="155678" grpId="0" animBg="1"/>
      <p:bldP spid="155679" grpId="0" animBg="1"/>
      <p:bldP spid="155680" grpId="0" animBg="1"/>
      <p:bldP spid="155681" grpId="0" animBg="1"/>
      <p:bldP spid="155682" grpId="0" animBg="1"/>
      <p:bldP spid="155683" grpId="0" animBg="1"/>
      <p:bldP spid="155684" grpId="0" animBg="1"/>
      <p:bldP spid="155685" grpId="0"/>
      <p:bldP spid="155686" grpId="0"/>
      <p:bldP spid="155688" grpId="0"/>
      <p:bldP spid="155689" grpId="0"/>
      <p:bldP spid="155690" grpId="0"/>
      <p:bldP spid="155691" grpId="0"/>
      <p:bldP spid="155692" grpId="0"/>
      <p:bldP spid="155693" grpId="0"/>
      <p:bldP spid="155694" grpId="0"/>
      <p:bldP spid="155695" grpId="0"/>
      <p:bldP spid="155696" grpId="0"/>
      <p:bldP spid="155697" grpId="0"/>
      <p:bldP spid="155698" grpId="0"/>
      <p:bldP spid="155699" grpId="0"/>
      <p:bldP spid="155700" grpId="0"/>
      <p:bldP spid="155701" grpId="0"/>
      <p:bldP spid="155702" grpId="0"/>
      <p:bldP spid="155703" grpId="0"/>
      <p:bldP spid="155704" grpId="0"/>
      <p:bldP spid="155705" grpId="0"/>
      <p:bldP spid="155706" grpId="0"/>
      <p:bldP spid="155707" grpId="0"/>
      <p:bldP spid="155708" grpId="0"/>
      <p:bldP spid="1557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6588125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7596188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730885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5724525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6877050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5364163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7812088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300788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7885113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308850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084888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5508625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5076825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665956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7164388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810101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5940425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5435600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5435600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6732588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6948488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380288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7667625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6011863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5148263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5580063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5867400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 flipH="1">
            <a:off x="6732588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7019925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7956550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H="1">
            <a:off x="7380288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7667625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7" name="Text Box 57"/>
          <p:cNvSpPr txBox="1">
            <a:spLocks noChangeArrowheads="1"/>
          </p:cNvSpPr>
          <p:nvPr/>
        </p:nvSpPr>
        <p:spPr bwMode="auto">
          <a:xfrm>
            <a:off x="1187450" y="5589588"/>
            <a:ext cx="5824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1  1  1  1  0  1  1  0  1  0   0   1   0  0   0   0   0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34" name="Text Box 62"/>
          <p:cNvSpPr txBox="1">
            <a:spLocks noChangeArrowheads="1"/>
          </p:cNvSpPr>
          <p:nvPr/>
        </p:nvSpPr>
        <p:spPr bwMode="auto">
          <a:xfrm>
            <a:off x="1187450" y="6021388"/>
            <a:ext cx="5859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1  2  3  4  5  6  7  8  9 10 11 12 13 14 15 16 17 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5" name="Text Box 63"/>
          <p:cNvSpPr txBox="1">
            <a:spLocks noChangeArrowheads="1"/>
          </p:cNvSpPr>
          <p:nvPr/>
        </p:nvSpPr>
        <p:spPr bwMode="auto">
          <a:xfrm>
            <a:off x="4787900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6" name="Text Box 64"/>
          <p:cNvSpPr txBox="1">
            <a:spLocks noChangeArrowheads="1"/>
          </p:cNvSpPr>
          <p:nvPr/>
        </p:nvSpPr>
        <p:spPr bwMode="auto">
          <a:xfrm>
            <a:off x="6011863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7" name="Text Box 65"/>
          <p:cNvSpPr txBox="1">
            <a:spLocks noChangeArrowheads="1"/>
          </p:cNvSpPr>
          <p:nvPr/>
        </p:nvSpPr>
        <p:spPr bwMode="auto">
          <a:xfrm>
            <a:off x="7956550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8" name="Text Box 66"/>
          <p:cNvSpPr txBox="1">
            <a:spLocks noChangeArrowheads="1"/>
          </p:cNvSpPr>
          <p:nvPr/>
        </p:nvSpPr>
        <p:spPr bwMode="auto">
          <a:xfrm>
            <a:off x="6659563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9" name="Text Box 67"/>
          <p:cNvSpPr txBox="1">
            <a:spLocks noChangeArrowheads="1"/>
          </p:cNvSpPr>
          <p:nvPr/>
        </p:nvSpPr>
        <p:spPr bwMode="auto">
          <a:xfrm>
            <a:off x="5076825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0" name="Text Box 68"/>
          <p:cNvSpPr txBox="1">
            <a:spLocks noChangeArrowheads="1"/>
          </p:cNvSpPr>
          <p:nvPr/>
        </p:nvSpPr>
        <p:spPr bwMode="auto">
          <a:xfrm>
            <a:off x="7451725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1" name="Text Box 69"/>
          <p:cNvSpPr txBox="1">
            <a:spLocks noChangeArrowheads="1"/>
          </p:cNvSpPr>
          <p:nvPr/>
        </p:nvSpPr>
        <p:spPr bwMode="auto">
          <a:xfrm>
            <a:off x="5580063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2" name="Text Box 70"/>
          <p:cNvSpPr txBox="1">
            <a:spLocks noChangeArrowheads="1"/>
          </p:cNvSpPr>
          <p:nvPr/>
        </p:nvSpPr>
        <p:spPr bwMode="auto">
          <a:xfrm>
            <a:off x="6300788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3" name="Text Box 71"/>
          <p:cNvSpPr txBox="1">
            <a:spLocks noChangeArrowheads="1"/>
          </p:cNvSpPr>
          <p:nvPr/>
        </p:nvSpPr>
        <p:spPr bwMode="auto">
          <a:xfrm>
            <a:off x="5867400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9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4" name="Text Box 72"/>
          <p:cNvSpPr txBox="1">
            <a:spLocks noChangeArrowheads="1"/>
          </p:cNvSpPr>
          <p:nvPr/>
        </p:nvSpPr>
        <p:spPr bwMode="auto">
          <a:xfrm>
            <a:off x="7740650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5" name="Text Box 73"/>
          <p:cNvSpPr txBox="1">
            <a:spLocks noChangeArrowheads="1"/>
          </p:cNvSpPr>
          <p:nvPr/>
        </p:nvSpPr>
        <p:spPr bwMode="auto">
          <a:xfrm>
            <a:off x="7164388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6" name="Text Box 74"/>
          <p:cNvSpPr txBox="1">
            <a:spLocks noChangeArrowheads="1"/>
          </p:cNvSpPr>
          <p:nvPr/>
        </p:nvSpPr>
        <p:spPr bwMode="auto">
          <a:xfrm>
            <a:off x="5940425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7" name="Text Box 75"/>
          <p:cNvSpPr txBox="1">
            <a:spLocks noChangeArrowheads="1"/>
          </p:cNvSpPr>
          <p:nvPr/>
        </p:nvSpPr>
        <p:spPr bwMode="auto">
          <a:xfrm>
            <a:off x="5364163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8" name="Text Box 76"/>
          <p:cNvSpPr txBox="1">
            <a:spLocks noChangeArrowheads="1"/>
          </p:cNvSpPr>
          <p:nvPr/>
        </p:nvSpPr>
        <p:spPr bwMode="auto">
          <a:xfrm>
            <a:off x="8243888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9" name="Text Box 77"/>
          <p:cNvSpPr txBox="1">
            <a:spLocks noChangeArrowheads="1"/>
          </p:cNvSpPr>
          <p:nvPr/>
        </p:nvSpPr>
        <p:spPr bwMode="auto">
          <a:xfrm>
            <a:off x="7308850" y="292417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0" name="Text Box 78"/>
          <p:cNvSpPr txBox="1">
            <a:spLocks noChangeArrowheads="1"/>
          </p:cNvSpPr>
          <p:nvPr/>
        </p:nvSpPr>
        <p:spPr bwMode="auto">
          <a:xfrm>
            <a:off x="6804025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1" name="Text Box 79"/>
          <p:cNvSpPr txBox="1">
            <a:spLocks noChangeArrowheads="1"/>
          </p:cNvSpPr>
          <p:nvPr/>
        </p:nvSpPr>
        <p:spPr bwMode="auto">
          <a:xfrm>
            <a:off x="6227763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10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2" name="Text Box 80"/>
          <p:cNvSpPr txBox="1">
            <a:spLocks noChangeArrowheads="1"/>
          </p:cNvSpPr>
          <p:nvPr/>
        </p:nvSpPr>
        <p:spPr bwMode="auto">
          <a:xfrm>
            <a:off x="6516688" y="14128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3" name="Text Box 81"/>
          <p:cNvSpPr txBox="1">
            <a:spLocks noChangeArrowheads="1"/>
          </p:cNvSpPr>
          <p:nvPr/>
        </p:nvSpPr>
        <p:spPr bwMode="auto">
          <a:xfrm>
            <a:off x="7524750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4" name="Text Box 82"/>
          <p:cNvSpPr txBox="1">
            <a:spLocks noChangeArrowheads="1"/>
          </p:cNvSpPr>
          <p:nvPr/>
        </p:nvSpPr>
        <p:spPr bwMode="auto">
          <a:xfrm>
            <a:off x="5724525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5" name="Text Box 83"/>
          <p:cNvSpPr txBox="1">
            <a:spLocks noChangeArrowheads="1"/>
          </p:cNvSpPr>
          <p:nvPr/>
        </p:nvSpPr>
        <p:spPr bwMode="auto">
          <a:xfrm>
            <a:off x="7812088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6" name="Text Box 84"/>
          <p:cNvSpPr txBox="1">
            <a:spLocks noChangeArrowheads="1"/>
          </p:cNvSpPr>
          <p:nvPr/>
        </p:nvSpPr>
        <p:spPr bwMode="auto">
          <a:xfrm>
            <a:off x="6877050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7" name="Text Box 85"/>
          <p:cNvSpPr txBox="1">
            <a:spLocks noChangeArrowheads="1"/>
          </p:cNvSpPr>
          <p:nvPr/>
        </p:nvSpPr>
        <p:spPr bwMode="auto">
          <a:xfrm>
            <a:off x="5292725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8" name="Text Box 86"/>
          <p:cNvSpPr txBox="1">
            <a:spLocks noChangeArrowheads="1"/>
          </p:cNvSpPr>
          <p:nvPr/>
        </p:nvSpPr>
        <p:spPr bwMode="auto">
          <a:xfrm>
            <a:off x="7308850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9" name="Text Box 87"/>
          <p:cNvSpPr txBox="1">
            <a:spLocks noChangeArrowheads="1"/>
          </p:cNvSpPr>
          <p:nvPr/>
        </p:nvSpPr>
        <p:spPr bwMode="auto">
          <a:xfrm>
            <a:off x="5795963" y="19891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60" name="Text Box 88"/>
          <p:cNvSpPr txBox="1">
            <a:spLocks noChangeArrowheads="1"/>
          </p:cNvSpPr>
          <p:nvPr/>
        </p:nvSpPr>
        <p:spPr bwMode="auto">
          <a:xfrm>
            <a:off x="1187450" y="5084763"/>
            <a:ext cx="5724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1  2  3  4      5  6      7           8</a:t>
            </a:r>
            <a:r>
              <a:rPr lang="en-CA" altLang="en-US" sz="1800">
                <a:latin typeface="Tahoma" charset="0"/>
              </a:rPr>
              <a:t>                     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61" name="Text Box 89"/>
          <p:cNvSpPr txBox="1">
            <a:spLocks noChangeArrowheads="1"/>
          </p:cNvSpPr>
          <p:nvPr/>
        </p:nvSpPr>
        <p:spPr bwMode="auto">
          <a:xfrm>
            <a:off x="817913" y="4006994"/>
            <a:ext cx="381386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en-CA" altLang="en-US" sz="1800" dirty="0">
                <a:latin typeface="Tahoma" charset="0"/>
              </a:rPr>
              <a:t>Let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be </a:t>
            </a:r>
            <a:r>
              <a:rPr lang="en-CA" altLang="en-US" sz="1800" dirty="0" smtClean="0">
                <a:latin typeface="Tahoma" charset="0"/>
              </a:rPr>
              <a:t>an internal node or a leaf: </a:t>
            </a:r>
            <a:endParaRPr lang="en-CA" altLang="en-US" sz="1800" dirty="0">
              <a:latin typeface="Tahoma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latin typeface="Tahoma" charset="0"/>
              </a:rPr>
              <a:t>- parent(</a:t>
            </a:r>
            <a:r>
              <a:rPr lang="en-CA" altLang="en-US" sz="1800" dirty="0" smtClean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On red (</a:t>
            </a:r>
            <a:r>
              <a:rPr lang="en-CA" altLang="en-US" sz="1800" dirty="0">
                <a:solidFill>
                  <a:srgbClr val="006600"/>
                </a:solidFill>
                <a:latin typeface="OpenSymbol" charset="0"/>
              </a:rPr>
              <a:t>⌊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x/2</a:t>
            </a:r>
            <a:r>
              <a:rPr lang="en-CA" altLang="en-US" sz="1800" dirty="0">
                <a:solidFill>
                  <a:srgbClr val="006600"/>
                </a:solidFill>
                <a:latin typeface="OpenSymbol" charset="0"/>
              </a:rPr>
              <a:t>⌋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)</a:t>
            </a:r>
          </a:p>
        </p:txBody>
      </p:sp>
      <p:sp>
        <p:nvSpPr>
          <p:cNvPr id="156762" name="Text Box 90"/>
          <p:cNvSpPr txBox="1">
            <a:spLocks noChangeArrowheads="1"/>
          </p:cNvSpPr>
          <p:nvPr/>
        </p:nvSpPr>
        <p:spPr bwMode="auto">
          <a:xfrm>
            <a:off x="787400" y="2636838"/>
            <a:ext cx="374403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latin typeface="Tahoma" charset="0"/>
              </a:rPr>
              <a:t>Let </a:t>
            </a:r>
            <a:r>
              <a:rPr lang="en-CA" altLang="en-US" sz="1800" dirty="0" smtClean="0">
                <a:solidFill>
                  <a:srgbClr val="C00000"/>
                </a:solidFill>
                <a:latin typeface="Tahoma" charset="0"/>
              </a:rPr>
              <a:t>x</a:t>
            </a:r>
            <a:r>
              <a:rPr lang="en-CA" altLang="en-US" sz="1800" dirty="0" smtClean="0">
                <a:latin typeface="Tahoma" charset="0"/>
              </a:rPr>
              <a:t> be an internal node: </a:t>
            </a: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 smtClean="0">
                <a:latin typeface="Tahoma" charset="0"/>
              </a:rPr>
              <a:t>left </a:t>
            </a:r>
            <a:r>
              <a:rPr lang="en-CA" altLang="en-US" sz="1800" dirty="0">
                <a:latin typeface="Tahoma" charset="0"/>
              </a:rPr>
              <a:t>child(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On green(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2x</a:t>
            </a:r>
            <a:r>
              <a:rPr lang="en-CA" altLang="en-US" sz="1800" dirty="0" smtClean="0">
                <a:solidFill>
                  <a:srgbClr val="339933"/>
                </a:solidFill>
                <a:latin typeface="Tahoma" charset="0"/>
              </a:rPr>
              <a:t>)</a:t>
            </a:r>
            <a:endParaRPr lang="da-DK" altLang="en-US" sz="1800" dirty="0">
              <a:solidFill>
                <a:srgbClr val="339933"/>
              </a:solidFill>
              <a:latin typeface="Tahoma" charset="0"/>
            </a:endParaRP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>
                <a:latin typeface="Tahoma" charset="0"/>
              </a:rPr>
              <a:t>right child(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) = </a:t>
            </a:r>
            <a:r>
              <a:rPr lang="en-CA" altLang="en-US" sz="1800" dirty="0">
                <a:solidFill>
                  <a:srgbClr val="339933"/>
                </a:solidFill>
                <a:latin typeface="Tahoma" charset="0"/>
              </a:rPr>
              <a:t>On green(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2x+1</a:t>
            </a:r>
            <a:r>
              <a:rPr lang="en-CA" altLang="en-US" sz="1800" dirty="0" smtClean="0">
                <a:solidFill>
                  <a:srgbClr val="339933"/>
                </a:solidFill>
                <a:latin typeface="Tahoma" charset="0"/>
              </a:rPr>
              <a:t>)</a:t>
            </a:r>
          </a:p>
          <a:p>
            <a:pPr marL="285750" indent="-285750" eaLnBrk="1" hangingPunct="1">
              <a:spcBef>
                <a:spcPts val="600"/>
              </a:spcBef>
              <a:buClrTx/>
              <a:buSzTx/>
              <a:buFontTx/>
              <a:buChar char="-"/>
            </a:pPr>
            <a:r>
              <a:rPr lang="en-CA" altLang="en-US" sz="1800" dirty="0" smtClean="0">
                <a:solidFill>
                  <a:srgbClr val="339933"/>
                </a:solidFill>
                <a:latin typeface="Tahoma" charset="0"/>
              </a:rPr>
              <a:t>If bit is 0 then pointer is NULL</a:t>
            </a:r>
            <a:endParaRPr lang="da-DK" altLang="en-US" sz="1800" dirty="0">
              <a:solidFill>
                <a:srgbClr val="339933"/>
              </a:solidFill>
              <a:latin typeface="Tahoma" charset="0"/>
            </a:endParaRPr>
          </a:p>
        </p:txBody>
      </p:sp>
      <p:sp>
        <p:nvSpPr>
          <p:cNvPr id="156764" name="Text Box 92"/>
          <p:cNvSpPr txBox="1">
            <a:spLocks noChangeArrowheads="1"/>
          </p:cNvSpPr>
          <p:nvPr/>
        </p:nvSpPr>
        <p:spPr bwMode="auto">
          <a:xfrm>
            <a:off x="792163" y="1343025"/>
            <a:ext cx="404335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  <a:sym typeface="Symbol" charset="2"/>
              </a:rPr>
              <a:t>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: #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’s up to 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         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 smtClean="0">
                <a:solidFill>
                  <a:srgbClr val="5C37FB"/>
                </a:solidFill>
                <a:latin typeface="Tahoma" charset="0"/>
              </a:rPr>
              <a:t>Rank</a:t>
            </a:r>
            <a:r>
              <a:rPr lang="en-CA" altLang="en-US" sz="1800" baseline="-25000" dirty="0" smtClean="0">
                <a:solidFill>
                  <a:srgbClr val="5C37FB"/>
                </a:solidFill>
                <a:latin typeface="Tahoma" charset="0"/>
              </a:rPr>
              <a:t>1</a:t>
            </a:r>
            <a:r>
              <a:rPr lang="en-CA" altLang="en-US" sz="1800" dirty="0" smtClean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 smtClean="0">
                <a:solidFill>
                  <a:srgbClr val="339933"/>
                </a:solidFill>
                <a:latin typeface="Tahoma" charset="0"/>
              </a:rPr>
              <a:t>x</a:t>
            </a:r>
            <a:r>
              <a:rPr lang="en-CA" altLang="en-US" sz="1800" dirty="0" smtClean="0">
                <a:solidFill>
                  <a:srgbClr val="5C37FB"/>
                </a:solidFill>
                <a:latin typeface="Tahoma" charset="0"/>
              </a:rPr>
              <a:t>))</a:t>
            </a:r>
            <a:endParaRPr lang="en-CA" altLang="en-US" sz="1800" dirty="0">
              <a:solidFill>
                <a:srgbClr val="5C37FB"/>
              </a:solidFill>
              <a:latin typeface="Tahoma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 dirty="0">
              <a:latin typeface="Tahoma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  <a:sym typeface="Symbol" charset="2"/>
              </a:rPr>
              <a:t> </a:t>
            </a:r>
            <a:r>
              <a:rPr lang="en-CA" altLang="en-US" sz="1800" dirty="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: position of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   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 smtClean="0">
                <a:solidFill>
                  <a:srgbClr val="5C37FB"/>
                </a:solidFill>
                <a:latin typeface="Tahoma" charset="0"/>
              </a:rPr>
              <a:t>Select</a:t>
            </a:r>
            <a:r>
              <a:rPr lang="en-CA" altLang="en-US" sz="1800" baseline="-25000" dirty="0">
                <a:solidFill>
                  <a:srgbClr val="5C37FB"/>
                </a:solidFill>
                <a:latin typeface="Tahoma" charset="0"/>
              </a:rPr>
              <a:t>1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(</a:t>
            </a:r>
            <a:r>
              <a:rPr lang="en-CA" altLang="en-US" sz="1800" dirty="0">
                <a:solidFill>
                  <a:srgbClr val="C00000"/>
                </a:solidFill>
                <a:latin typeface="Tahoma" charset="0"/>
              </a:rPr>
              <a:t>x</a:t>
            </a:r>
            <a:r>
              <a:rPr lang="en-CA" altLang="en-US" sz="1800" dirty="0">
                <a:solidFill>
                  <a:srgbClr val="5C37FB"/>
                </a:solidFill>
                <a:latin typeface="Tahoma" charset="0"/>
              </a:rPr>
              <a:t>))</a:t>
            </a:r>
            <a:endParaRPr lang="da-DK" altLang="en-US" sz="1800" dirty="0">
              <a:solidFill>
                <a:srgbClr val="5C37FB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5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34" grpId="0"/>
      <p:bldP spid="156735" grpId="0"/>
      <p:bldP spid="156736" grpId="0"/>
      <p:bldP spid="156737" grpId="0"/>
      <p:bldP spid="156738" grpId="0"/>
      <p:bldP spid="156739" grpId="0"/>
      <p:bldP spid="156740" grpId="0"/>
      <p:bldP spid="156741" grpId="0"/>
      <p:bldP spid="156742" grpId="0"/>
      <p:bldP spid="156743" grpId="0"/>
      <p:bldP spid="156752" grpId="0"/>
      <p:bldP spid="156753" grpId="0"/>
      <p:bldP spid="156754" grpId="0"/>
      <p:bldP spid="156755" grpId="0"/>
      <p:bldP spid="156756" grpId="0"/>
      <p:bldP spid="156757" grpId="0"/>
      <p:bldP spid="156758" grpId="0"/>
      <p:bldP spid="156759" grpId="0"/>
      <p:bldP spid="156760" grpId="0"/>
      <p:bldP spid="156761" grpId="0"/>
      <p:bldP spid="156762" grpId="0"/>
      <p:bldP spid="1567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4000" dirty="0" err="1" smtClean="0"/>
              <a:t>Arbitrary</a:t>
            </a:r>
            <a:r>
              <a:rPr lang="it-IT" altLang="en-US" sz="4000" dirty="0" smtClean="0"/>
              <a:t> fan-out</a:t>
            </a:r>
            <a:endParaRPr lang="da-DK" altLang="en-US" sz="4000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125538"/>
            <a:ext cx="8208963" cy="5254625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 dirty="0"/>
              <a:t>A rooted ordered tree (on </a:t>
            </a:r>
            <a:r>
              <a:rPr lang="en-CA" altLang="en-US" dirty="0">
                <a:solidFill>
                  <a:srgbClr val="0000FF"/>
                </a:solidFill>
              </a:rPr>
              <a:t>n</a:t>
            </a:r>
            <a:r>
              <a:rPr lang="en-CA" altLang="en-US" dirty="0"/>
              <a:t> nodes, arbitrary fan-out):</a:t>
            </a:r>
          </a:p>
          <a:p>
            <a:pPr eaLnBrk="1" hangingPunct="1">
              <a:buFont typeface="Wingdings" charset="2"/>
              <a:buNone/>
            </a:pPr>
            <a:endParaRPr lang="en-CA" altLang="en-US" dirty="0"/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Navigational operations: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- </a:t>
            </a:r>
            <a:r>
              <a:rPr lang="en-CA" altLang="en-US" dirty="0">
                <a:solidFill>
                  <a:srgbClr val="006600"/>
                </a:solidFill>
              </a:rPr>
              <a:t>parent(x)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a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 dirty="0"/>
              <a:t>- </a:t>
            </a:r>
            <a:r>
              <a:rPr lang="en-CA" altLang="en-US" dirty="0">
                <a:solidFill>
                  <a:srgbClr val="006600"/>
                </a:solidFill>
              </a:rPr>
              <a:t>first child(x)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b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dirty="0">
                <a:solidFill>
                  <a:srgbClr val="006600"/>
                </a:solidFill>
              </a:rPr>
              <a:t>next sibling(x)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c</a:t>
            </a:r>
          </a:p>
          <a:p>
            <a:pPr eaLnBrk="1" hangingPunct="1">
              <a:buFontTx/>
              <a:buNone/>
            </a:pPr>
            <a:endParaRPr lang="en-CA" altLang="en-US" dirty="0"/>
          </a:p>
          <a:p>
            <a:pPr eaLnBrk="1" hangingPunct="1">
              <a:buFontTx/>
              <a:buNone/>
            </a:pPr>
            <a:r>
              <a:rPr lang="en-CA" altLang="en-US" dirty="0"/>
              <a:t>Other useful operations: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b="1" dirty="0">
                <a:solidFill>
                  <a:srgbClr val="FF0000"/>
                </a:solidFill>
              </a:rPr>
              <a:t>degree(x)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2</a:t>
            </a:r>
          </a:p>
          <a:p>
            <a:pPr eaLnBrk="1" hangingPunct="1">
              <a:buFontTx/>
              <a:buNone/>
            </a:pPr>
            <a:r>
              <a:rPr lang="en-CA" altLang="en-US" dirty="0"/>
              <a:t>-</a:t>
            </a:r>
            <a:r>
              <a:rPr lang="en-CA" altLang="en-US" dirty="0">
                <a:solidFill>
                  <a:srgbClr val="009900"/>
                </a:solidFill>
              </a:rPr>
              <a:t> </a:t>
            </a:r>
            <a:r>
              <a:rPr lang="en-CA" altLang="en-US" dirty="0">
                <a:solidFill>
                  <a:srgbClr val="006600"/>
                </a:solidFill>
              </a:rPr>
              <a:t>subtree size(x)</a:t>
            </a:r>
            <a:r>
              <a:rPr lang="en-CA" altLang="en-US" dirty="0"/>
              <a:t> </a:t>
            </a:r>
            <a:r>
              <a:rPr lang="en-CA" altLang="en-US" dirty="0">
                <a:solidFill>
                  <a:srgbClr val="808080"/>
                </a:solidFill>
              </a:rPr>
              <a:t>= 4</a:t>
            </a:r>
            <a:endParaRPr lang="da-DK" altLang="en-US" dirty="0">
              <a:solidFill>
                <a:srgbClr val="808080"/>
              </a:solidFill>
            </a:endParaRPr>
          </a:p>
        </p:txBody>
      </p:sp>
      <p:sp>
        <p:nvSpPr>
          <p:cNvPr id="17412" name="Oval 5"/>
          <p:cNvSpPr>
            <a:spLocks noChangeArrowheads="1"/>
          </p:cNvSpPr>
          <p:nvPr/>
        </p:nvSpPr>
        <p:spPr bwMode="auto">
          <a:xfrm>
            <a:off x="6443663" y="19161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3" name="Oval 6"/>
          <p:cNvSpPr>
            <a:spLocks noChangeArrowheads="1"/>
          </p:cNvSpPr>
          <p:nvPr/>
        </p:nvSpPr>
        <p:spPr bwMode="auto">
          <a:xfrm>
            <a:off x="6443663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4" name="Oval 7"/>
          <p:cNvSpPr>
            <a:spLocks noChangeArrowheads="1"/>
          </p:cNvSpPr>
          <p:nvPr/>
        </p:nvSpPr>
        <p:spPr bwMode="auto">
          <a:xfrm>
            <a:off x="7308850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5580063" y="29241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6" name="Oval 9"/>
          <p:cNvSpPr>
            <a:spLocks noChangeArrowheads="1"/>
          </p:cNvSpPr>
          <p:nvPr/>
        </p:nvSpPr>
        <p:spPr bwMode="auto">
          <a:xfrm>
            <a:off x="5003800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7" name="Oval 10"/>
          <p:cNvSpPr>
            <a:spLocks noChangeArrowheads="1"/>
          </p:cNvSpPr>
          <p:nvPr/>
        </p:nvSpPr>
        <p:spPr bwMode="auto">
          <a:xfrm>
            <a:off x="6084888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8" name="Oval 11"/>
          <p:cNvSpPr>
            <a:spLocks noChangeArrowheads="1"/>
          </p:cNvSpPr>
          <p:nvPr/>
        </p:nvSpPr>
        <p:spPr bwMode="auto">
          <a:xfrm>
            <a:off x="6588125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19" name="Oval 12"/>
          <p:cNvSpPr>
            <a:spLocks noChangeArrowheads="1"/>
          </p:cNvSpPr>
          <p:nvPr/>
        </p:nvSpPr>
        <p:spPr bwMode="auto">
          <a:xfrm>
            <a:off x="7308850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20" name="Oval 13"/>
          <p:cNvSpPr>
            <a:spLocks noChangeArrowheads="1"/>
          </p:cNvSpPr>
          <p:nvPr/>
        </p:nvSpPr>
        <p:spPr bwMode="auto">
          <a:xfrm>
            <a:off x="8027988" y="41497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>
            <a:off x="6516688" y="20605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2" name="Line 15"/>
          <p:cNvSpPr>
            <a:spLocks noChangeShapeType="1"/>
          </p:cNvSpPr>
          <p:nvPr/>
        </p:nvSpPr>
        <p:spPr bwMode="auto">
          <a:xfrm flipH="1">
            <a:off x="5651500" y="2060575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3" name="Line 16"/>
          <p:cNvSpPr>
            <a:spLocks noChangeShapeType="1"/>
          </p:cNvSpPr>
          <p:nvPr/>
        </p:nvSpPr>
        <p:spPr bwMode="auto">
          <a:xfrm>
            <a:off x="6516688" y="2060575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4" name="Line 17"/>
          <p:cNvSpPr>
            <a:spLocks noChangeShapeType="1"/>
          </p:cNvSpPr>
          <p:nvPr/>
        </p:nvSpPr>
        <p:spPr bwMode="auto">
          <a:xfrm flipH="1">
            <a:off x="5076825" y="2997200"/>
            <a:ext cx="5746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>
            <a:off x="5651500" y="2997200"/>
            <a:ext cx="5048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6" name="Line 19"/>
          <p:cNvSpPr>
            <a:spLocks noChangeShapeType="1"/>
          </p:cNvSpPr>
          <p:nvPr/>
        </p:nvSpPr>
        <p:spPr bwMode="auto">
          <a:xfrm>
            <a:off x="7380288" y="29972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7" name="Line 20"/>
          <p:cNvSpPr>
            <a:spLocks noChangeShapeType="1"/>
          </p:cNvSpPr>
          <p:nvPr/>
        </p:nvSpPr>
        <p:spPr bwMode="auto">
          <a:xfrm flipH="1">
            <a:off x="6659563" y="2997200"/>
            <a:ext cx="7207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8" name="Line 21"/>
          <p:cNvSpPr>
            <a:spLocks noChangeShapeType="1"/>
          </p:cNvSpPr>
          <p:nvPr/>
        </p:nvSpPr>
        <p:spPr bwMode="auto">
          <a:xfrm>
            <a:off x="7380288" y="2997200"/>
            <a:ext cx="792162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29" name="Oval 33"/>
          <p:cNvSpPr>
            <a:spLocks noChangeArrowheads="1"/>
          </p:cNvSpPr>
          <p:nvPr/>
        </p:nvSpPr>
        <p:spPr bwMode="auto">
          <a:xfrm>
            <a:off x="6948488" y="544512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0" name="Oval 35"/>
          <p:cNvSpPr>
            <a:spLocks noChangeArrowheads="1"/>
          </p:cNvSpPr>
          <p:nvPr/>
        </p:nvSpPr>
        <p:spPr bwMode="auto">
          <a:xfrm>
            <a:off x="7740650" y="544512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1" name="Line 37"/>
          <p:cNvSpPr>
            <a:spLocks noChangeShapeType="1"/>
          </p:cNvSpPr>
          <p:nvPr/>
        </p:nvSpPr>
        <p:spPr bwMode="auto">
          <a:xfrm flipH="1">
            <a:off x="7019925" y="4292600"/>
            <a:ext cx="3603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2" name="Line 38"/>
          <p:cNvSpPr>
            <a:spLocks noChangeShapeType="1"/>
          </p:cNvSpPr>
          <p:nvPr/>
        </p:nvSpPr>
        <p:spPr bwMode="auto">
          <a:xfrm>
            <a:off x="7380288" y="4292600"/>
            <a:ext cx="43180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33" name="Oval 39"/>
          <p:cNvSpPr>
            <a:spLocks noChangeArrowheads="1"/>
          </p:cNvSpPr>
          <p:nvPr/>
        </p:nvSpPr>
        <p:spPr bwMode="auto">
          <a:xfrm>
            <a:off x="6084888" y="54451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7434" name="Line 40"/>
          <p:cNvSpPr>
            <a:spLocks noChangeShapeType="1"/>
          </p:cNvSpPr>
          <p:nvPr/>
        </p:nvSpPr>
        <p:spPr bwMode="auto">
          <a:xfrm>
            <a:off x="6156325" y="42926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4425" name="Text Box 41"/>
          <p:cNvSpPr txBox="1">
            <a:spLocks noChangeArrowheads="1"/>
          </p:cNvSpPr>
          <p:nvPr/>
        </p:nvSpPr>
        <p:spPr bwMode="auto">
          <a:xfrm>
            <a:off x="5292725" y="2781300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44426" name="Text Box 42"/>
          <p:cNvSpPr txBox="1">
            <a:spLocks noChangeArrowheads="1"/>
          </p:cNvSpPr>
          <p:nvPr/>
        </p:nvSpPr>
        <p:spPr bwMode="auto">
          <a:xfrm>
            <a:off x="6156325" y="1773238"/>
            <a:ext cx="320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a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  <p:sp>
        <p:nvSpPr>
          <p:cNvPr id="144427" name="Text Box 43"/>
          <p:cNvSpPr txBox="1">
            <a:spLocks noChangeArrowheads="1"/>
          </p:cNvSpPr>
          <p:nvPr/>
        </p:nvSpPr>
        <p:spPr bwMode="auto">
          <a:xfrm>
            <a:off x="4716463" y="4005263"/>
            <a:ext cx="327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b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  <p:sp>
        <p:nvSpPr>
          <p:cNvPr id="144428" name="Text Box 44"/>
          <p:cNvSpPr txBox="1">
            <a:spLocks noChangeArrowheads="1"/>
          </p:cNvSpPr>
          <p:nvPr/>
        </p:nvSpPr>
        <p:spPr bwMode="auto">
          <a:xfrm>
            <a:off x="6156325" y="2781300"/>
            <a:ext cx="3032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808080"/>
                </a:solidFill>
                <a:latin typeface="Tahoma" charset="0"/>
              </a:rPr>
              <a:t>c</a:t>
            </a:r>
            <a:endParaRPr lang="da-DK" altLang="en-US" sz="1800">
              <a:solidFill>
                <a:srgbClr val="808080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25" grpId="0"/>
      <p:bldP spid="144426" grpId="0"/>
      <p:bldP spid="144427" grpId="0"/>
      <p:bldP spid="1444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228600"/>
            <a:ext cx="7772400" cy="720725"/>
          </a:xfrm>
        </p:spPr>
        <p:txBody>
          <a:bodyPr/>
          <a:lstStyle/>
          <a:p>
            <a:pPr eaLnBrk="1" hangingPunct="1"/>
            <a:r>
              <a:rPr lang="en-US" altLang="en-US"/>
              <a:t>Level-order degree sequence (LOUDS)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8075613" cy="5545137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>
                <a:solidFill>
                  <a:srgbClr val="CC0000"/>
                </a:solidFill>
              </a:rPr>
              <a:t>   </a:t>
            </a:r>
            <a:endParaRPr lang="en-US" altLang="en-US"/>
          </a:p>
        </p:txBody>
      </p:sp>
      <p:sp>
        <p:nvSpPr>
          <p:cNvPr id="137295" name="Text Box 79"/>
          <p:cNvSpPr txBox="1">
            <a:spLocks noChangeArrowheads="1"/>
          </p:cNvSpPr>
          <p:nvPr/>
        </p:nvSpPr>
        <p:spPr bwMode="auto">
          <a:xfrm>
            <a:off x="755650" y="1989138"/>
            <a:ext cx="371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3  2  0  3  0  1  0  2  0  0  0  0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9461" name="Oval 52"/>
          <p:cNvSpPr>
            <a:spLocks noChangeArrowheads="1"/>
          </p:cNvSpPr>
          <p:nvPr/>
        </p:nvSpPr>
        <p:spPr bwMode="auto">
          <a:xfrm>
            <a:off x="6659563" y="1268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2" name="Oval 53"/>
          <p:cNvSpPr>
            <a:spLocks noChangeArrowheads="1"/>
          </p:cNvSpPr>
          <p:nvPr/>
        </p:nvSpPr>
        <p:spPr bwMode="auto">
          <a:xfrm>
            <a:off x="6659563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3" name="Oval 54"/>
          <p:cNvSpPr>
            <a:spLocks noChangeArrowheads="1"/>
          </p:cNvSpPr>
          <p:nvPr/>
        </p:nvSpPr>
        <p:spPr bwMode="auto">
          <a:xfrm>
            <a:off x="7524750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4" name="Oval 55"/>
          <p:cNvSpPr>
            <a:spLocks noChangeArrowheads="1"/>
          </p:cNvSpPr>
          <p:nvPr/>
        </p:nvSpPr>
        <p:spPr bwMode="auto">
          <a:xfrm>
            <a:off x="5795963" y="227647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5" name="Oval 56"/>
          <p:cNvSpPr>
            <a:spLocks noChangeArrowheads="1"/>
          </p:cNvSpPr>
          <p:nvPr/>
        </p:nvSpPr>
        <p:spPr bwMode="auto">
          <a:xfrm>
            <a:off x="5219700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6" name="Oval 57"/>
          <p:cNvSpPr>
            <a:spLocks noChangeArrowheads="1"/>
          </p:cNvSpPr>
          <p:nvPr/>
        </p:nvSpPr>
        <p:spPr bwMode="auto">
          <a:xfrm>
            <a:off x="6300788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7" name="Oval 58"/>
          <p:cNvSpPr>
            <a:spLocks noChangeArrowheads="1"/>
          </p:cNvSpPr>
          <p:nvPr/>
        </p:nvSpPr>
        <p:spPr bwMode="auto">
          <a:xfrm>
            <a:off x="6804025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8" name="Oval 59"/>
          <p:cNvSpPr>
            <a:spLocks noChangeArrowheads="1"/>
          </p:cNvSpPr>
          <p:nvPr/>
        </p:nvSpPr>
        <p:spPr bwMode="auto">
          <a:xfrm>
            <a:off x="7524750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69" name="Oval 60"/>
          <p:cNvSpPr>
            <a:spLocks noChangeArrowheads="1"/>
          </p:cNvSpPr>
          <p:nvPr/>
        </p:nvSpPr>
        <p:spPr bwMode="auto">
          <a:xfrm>
            <a:off x="8243888" y="35020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70" name="Line 61"/>
          <p:cNvSpPr>
            <a:spLocks noChangeShapeType="1"/>
          </p:cNvSpPr>
          <p:nvPr/>
        </p:nvSpPr>
        <p:spPr bwMode="auto">
          <a:xfrm>
            <a:off x="6732588" y="14128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1" name="Line 62"/>
          <p:cNvSpPr>
            <a:spLocks noChangeShapeType="1"/>
          </p:cNvSpPr>
          <p:nvPr/>
        </p:nvSpPr>
        <p:spPr bwMode="auto">
          <a:xfrm flipH="1">
            <a:off x="5867400" y="1412875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2" name="Line 63"/>
          <p:cNvSpPr>
            <a:spLocks noChangeShapeType="1"/>
          </p:cNvSpPr>
          <p:nvPr/>
        </p:nvSpPr>
        <p:spPr bwMode="auto">
          <a:xfrm>
            <a:off x="6732588" y="1412875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3" name="Line 64"/>
          <p:cNvSpPr>
            <a:spLocks noChangeShapeType="1"/>
          </p:cNvSpPr>
          <p:nvPr/>
        </p:nvSpPr>
        <p:spPr bwMode="auto">
          <a:xfrm flipH="1">
            <a:off x="5292725" y="2349500"/>
            <a:ext cx="5746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4" name="Line 65"/>
          <p:cNvSpPr>
            <a:spLocks noChangeShapeType="1"/>
          </p:cNvSpPr>
          <p:nvPr/>
        </p:nvSpPr>
        <p:spPr bwMode="auto">
          <a:xfrm>
            <a:off x="5867400" y="2349500"/>
            <a:ext cx="5048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5" name="Line 66"/>
          <p:cNvSpPr>
            <a:spLocks noChangeShapeType="1"/>
          </p:cNvSpPr>
          <p:nvPr/>
        </p:nvSpPr>
        <p:spPr bwMode="auto">
          <a:xfrm>
            <a:off x="7596188" y="234950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6" name="Line 67"/>
          <p:cNvSpPr>
            <a:spLocks noChangeShapeType="1"/>
          </p:cNvSpPr>
          <p:nvPr/>
        </p:nvSpPr>
        <p:spPr bwMode="auto">
          <a:xfrm flipH="1">
            <a:off x="6875463" y="2349500"/>
            <a:ext cx="7207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7" name="Line 68"/>
          <p:cNvSpPr>
            <a:spLocks noChangeShapeType="1"/>
          </p:cNvSpPr>
          <p:nvPr/>
        </p:nvSpPr>
        <p:spPr bwMode="auto">
          <a:xfrm>
            <a:off x="7596188" y="2349500"/>
            <a:ext cx="792162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78" name="Oval 81"/>
          <p:cNvSpPr>
            <a:spLocks noChangeArrowheads="1"/>
          </p:cNvSpPr>
          <p:nvPr/>
        </p:nvSpPr>
        <p:spPr bwMode="auto">
          <a:xfrm>
            <a:off x="6300788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79" name="Oval 82"/>
          <p:cNvSpPr>
            <a:spLocks noChangeArrowheads="1"/>
          </p:cNvSpPr>
          <p:nvPr/>
        </p:nvSpPr>
        <p:spPr bwMode="auto">
          <a:xfrm>
            <a:off x="7235825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80" name="Oval 83"/>
          <p:cNvSpPr>
            <a:spLocks noChangeArrowheads="1"/>
          </p:cNvSpPr>
          <p:nvPr/>
        </p:nvSpPr>
        <p:spPr bwMode="auto">
          <a:xfrm>
            <a:off x="7885113" y="4797425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9481" name="Line 86"/>
          <p:cNvSpPr>
            <a:spLocks noChangeShapeType="1"/>
          </p:cNvSpPr>
          <p:nvPr/>
        </p:nvSpPr>
        <p:spPr bwMode="auto">
          <a:xfrm>
            <a:off x="6443663" y="3573463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82" name="Line 87"/>
          <p:cNvSpPr>
            <a:spLocks noChangeShapeType="1"/>
          </p:cNvSpPr>
          <p:nvPr/>
        </p:nvSpPr>
        <p:spPr bwMode="auto">
          <a:xfrm flipH="1">
            <a:off x="7308850" y="3644900"/>
            <a:ext cx="35877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83" name="Line 88"/>
          <p:cNvSpPr>
            <a:spLocks noChangeShapeType="1"/>
          </p:cNvSpPr>
          <p:nvPr/>
        </p:nvSpPr>
        <p:spPr bwMode="auto">
          <a:xfrm>
            <a:off x="7667625" y="3644900"/>
            <a:ext cx="3603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7305" name="Text Box 89"/>
          <p:cNvSpPr txBox="1">
            <a:spLocks noChangeArrowheads="1"/>
          </p:cNvSpPr>
          <p:nvPr/>
        </p:nvSpPr>
        <p:spPr bwMode="auto">
          <a:xfrm>
            <a:off x="539750" y="2852738"/>
            <a:ext cx="4284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>
                <a:latin typeface="Tahoma" charset="0"/>
              </a:rPr>
              <a:t>But, this still requires </a:t>
            </a:r>
            <a:r>
              <a:rPr lang="en-CA" altLang="en-US" sz="2000">
                <a:solidFill>
                  <a:srgbClr val="0000FF"/>
                </a:solidFill>
                <a:latin typeface="Tahoma" charset="0"/>
              </a:rPr>
              <a:t>n lg n </a:t>
            </a:r>
            <a:r>
              <a:rPr lang="en-CA" altLang="en-US" sz="2000">
                <a:latin typeface="Tahoma" charset="0"/>
              </a:rPr>
              <a:t>bits</a:t>
            </a:r>
            <a:endParaRPr lang="da-DK" altLang="en-US" sz="2000">
              <a:latin typeface="Tahoma" charset="0"/>
            </a:endParaRPr>
          </a:p>
        </p:txBody>
      </p:sp>
      <p:sp>
        <p:nvSpPr>
          <p:cNvPr id="137306" name="Text Box 90"/>
          <p:cNvSpPr txBox="1">
            <a:spLocks noChangeArrowheads="1"/>
          </p:cNvSpPr>
          <p:nvPr/>
        </p:nvSpPr>
        <p:spPr bwMode="auto">
          <a:xfrm>
            <a:off x="449263" y="3644900"/>
            <a:ext cx="5659434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2000" dirty="0" smtClean="0">
                <a:latin typeface="Tahoma" panose="020B0604030504040204" pitchFamily="34" charset="0"/>
              </a:rPr>
              <a:t>    Solution: write them in unary       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CA" altLang="en-US" sz="2000" dirty="0" smtClean="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 smtClean="0">
                <a:solidFill>
                  <a:srgbClr val="FF0000"/>
                </a:solidFill>
                <a:latin typeface="Tahoma" panose="020B0604030504040204" pitchFamily="34" charset="0"/>
              </a:rPr>
              <a:t>    3          2      0 3         0 1    0 2       0 0 0 0</a:t>
            </a:r>
            <a:r>
              <a:rPr lang="en-CA" altLang="en-US" sz="1800" dirty="0" smtClean="0">
                <a:solidFill>
                  <a:srgbClr val="0000FF"/>
                </a:solidFill>
                <a:latin typeface="Tahoma" panose="020B0604030504040204" pitchFamily="34" charset="0"/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 smtClean="0">
                <a:solidFill>
                  <a:srgbClr val="0000FF"/>
                </a:solidFill>
                <a:latin typeface="Tahoma" panose="020B0604030504040204" pitchFamily="34" charset="0"/>
              </a:rPr>
              <a:t>    </a:t>
            </a:r>
            <a:r>
              <a:rPr lang="en-CA" alt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1</a:t>
            </a:r>
            <a:r>
              <a:rPr lang="en-CA" altLang="en-US" sz="1800" dirty="0" smtClean="0">
                <a:solidFill>
                  <a:srgbClr val="0000FF"/>
                </a:solidFill>
                <a:latin typeface="Tahoma" panose="020B0604030504040204" pitchFamily="34" charset="0"/>
              </a:rPr>
              <a:t> 1 1 </a:t>
            </a:r>
            <a:r>
              <a:rPr lang="en-CA" altLang="en-US" sz="1800" b="1" dirty="0" smtClean="0">
                <a:solidFill>
                  <a:srgbClr val="FF0000"/>
                </a:solidFill>
                <a:latin typeface="Tahoma" panose="020B0604030504040204" pitchFamily="34" charset="0"/>
              </a:rPr>
              <a:t>0</a:t>
            </a:r>
            <a:r>
              <a:rPr lang="en-CA" altLang="en-US" sz="1800" dirty="0" smtClean="0">
                <a:solidFill>
                  <a:srgbClr val="0000FF"/>
                </a:solidFill>
                <a:latin typeface="Tahoma" panose="020B0604030504040204" pitchFamily="34" charset="0"/>
              </a:rPr>
              <a:t> 1 1 </a:t>
            </a:r>
            <a:r>
              <a:rPr lang="en-CA" altLang="en-US" sz="1800" dirty="0" smtClean="0">
                <a:solidFill>
                  <a:srgbClr val="5C37FB"/>
                </a:solidFill>
                <a:latin typeface="Tahoma" panose="020B0604030504040204" pitchFamily="34" charset="0"/>
              </a:rPr>
              <a:t>0 </a:t>
            </a:r>
            <a:r>
              <a:rPr lang="en-CA" altLang="en-US" sz="1800" dirty="0" smtClean="0">
                <a:solidFill>
                  <a:srgbClr val="0000FF"/>
                </a:solidFill>
                <a:latin typeface="Tahoma" panose="020B0604030504040204" pitchFamily="34" charset="0"/>
              </a:rPr>
              <a:t>0 1 1 1 0 0 1 0 0 1 1 0 0 0 0 0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CA" altLang="en-US" sz="2000" dirty="0" smtClean="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2000" dirty="0" smtClean="0">
                <a:latin typeface="Tahoma" panose="020B0604030504040204" pitchFamily="34" charset="0"/>
              </a:rPr>
              <a:t>    Takes </a:t>
            </a:r>
            <a:r>
              <a:rPr lang="en-CA" altLang="en-US" sz="2000" dirty="0" smtClean="0">
                <a:solidFill>
                  <a:srgbClr val="0000FF"/>
                </a:solidFill>
                <a:latin typeface="Tahoma" panose="020B0604030504040204" pitchFamily="34" charset="0"/>
              </a:rPr>
              <a:t>2n-1</a:t>
            </a:r>
            <a:r>
              <a:rPr lang="en-CA" altLang="en-US" sz="2000" dirty="0" smtClean="0">
                <a:latin typeface="Tahoma" panose="020B0604030504040204" pitchFamily="34" charset="0"/>
              </a:rPr>
              <a:t> bits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 smtClean="0">
                <a:solidFill>
                  <a:srgbClr val="00B050"/>
                </a:solidFill>
                <a:latin typeface="Tahoma" panose="020B0604030504040204" pitchFamily="34" charset="0"/>
              </a:rPr>
              <a:t>    (every node is represented </a:t>
            </a:r>
            <a:r>
              <a:rPr lang="en-CA" alt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anose="020B0604030504040204" pitchFamily="34" charset="0"/>
              </a:rPr>
              <a:t>twice, as 0 and as 1,</a:t>
            </a:r>
            <a:r>
              <a:rPr lang="en-CA" altLang="en-US" sz="1800" dirty="0" smtClean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CA" altLang="en-US" sz="1800" dirty="0">
                <a:solidFill>
                  <a:srgbClr val="00B050"/>
                </a:solidFill>
                <a:latin typeface="Tahoma" panose="020B0604030504040204" pitchFamily="34" charset="0"/>
              </a:rPr>
              <a:t> </a:t>
            </a:r>
            <a:r>
              <a:rPr lang="en-CA" altLang="en-US" sz="1800" dirty="0" smtClean="0">
                <a:solidFill>
                  <a:srgbClr val="00B050"/>
                </a:solidFill>
                <a:latin typeface="Tahoma" panose="020B0604030504040204" pitchFamily="34" charset="0"/>
              </a:rPr>
              <a:t>     except the root represented only as 0)</a:t>
            </a:r>
            <a:endParaRPr lang="da-DK" altLang="en-US" sz="1600" dirty="0" smtClean="0">
              <a:solidFill>
                <a:srgbClr val="00B050"/>
              </a:solidFill>
              <a:latin typeface="Tahoma" panose="020B0604030504040204" pitchFamily="34" charset="0"/>
            </a:endParaRPr>
          </a:p>
        </p:txBody>
      </p:sp>
      <p:sp>
        <p:nvSpPr>
          <p:cNvPr id="137308" name="Text Box 92"/>
          <p:cNvSpPr txBox="1">
            <a:spLocks noChangeArrowheads="1"/>
          </p:cNvSpPr>
          <p:nvPr/>
        </p:nvSpPr>
        <p:spPr bwMode="auto">
          <a:xfrm>
            <a:off x="539750" y="1196975"/>
            <a:ext cx="5038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>
                <a:latin typeface="Tahoma" charset="0"/>
              </a:rPr>
              <a:t>Write the </a:t>
            </a:r>
            <a:r>
              <a:rPr lang="en-CA" altLang="en-US" sz="2000" b="1">
                <a:solidFill>
                  <a:schemeClr val="tx2"/>
                </a:solidFill>
                <a:latin typeface="Tahoma" charset="0"/>
              </a:rPr>
              <a:t>degree sequence </a:t>
            </a:r>
            <a:r>
              <a:rPr lang="en-CA" altLang="en-US" sz="2000">
                <a:latin typeface="Tahoma" charset="0"/>
              </a:rPr>
              <a:t>in level order</a:t>
            </a:r>
            <a:endParaRPr lang="da-DK" altLang="en-US" sz="2000">
              <a:latin typeface="Tahoma" charset="0"/>
            </a:endParaRPr>
          </a:p>
        </p:txBody>
      </p:sp>
      <p:sp>
        <p:nvSpPr>
          <p:cNvPr id="137309" name="Text Box 93"/>
          <p:cNvSpPr txBox="1">
            <a:spLocks noChangeArrowheads="1"/>
          </p:cNvSpPr>
          <p:nvPr/>
        </p:nvSpPr>
        <p:spPr bwMode="auto">
          <a:xfrm>
            <a:off x="6372225" y="11255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0" name="Text Box 94"/>
          <p:cNvSpPr txBox="1">
            <a:spLocks noChangeArrowheads="1"/>
          </p:cNvSpPr>
          <p:nvPr/>
        </p:nvSpPr>
        <p:spPr bwMode="auto">
          <a:xfrm>
            <a:off x="5508625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1" name="Text Box 95"/>
          <p:cNvSpPr txBox="1">
            <a:spLocks noChangeArrowheads="1"/>
          </p:cNvSpPr>
          <p:nvPr/>
        </p:nvSpPr>
        <p:spPr bwMode="auto">
          <a:xfrm>
            <a:off x="6443663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2" name="Text Box 96"/>
          <p:cNvSpPr txBox="1">
            <a:spLocks noChangeArrowheads="1"/>
          </p:cNvSpPr>
          <p:nvPr/>
        </p:nvSpPr>
        <p:spPr bwMode="auto">
          <a:xfrm>
            <a:off x="7667625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3" name="Text Box 97"/>
          <p:cNvSpPr txBox="1">
            <a:spLocks noChangeArrowheads="1"/>
          </p:cNvSpPr>
          <p:nvPr/>
        </p:nvSpPr>
        <p:spPr bwMode="auto">
          <a:xfrm>
            <a:off x="5003800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4" name="Text Box 98"/>
          <p:cNvSpPr txBox="1">
            <a:spLocks noChangeArrowheads="1"/>
          </p:cNvSpPr>
          <p:nvPr/>
        </p:nvSpPr>
        <p:spPr bwMode="auto">
          <a:xfrm>
            <a:off x="6588125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5" name="Text Box 99"/>
          <p:cNvSpPr txBox="1">
            <a:spLocks noChangeArrowheads="1"/>
          </p:cNvSpPr>
          <p:nvPr/>
        </p:nvSpPr>
        <p:spPr bwMode="auto">
          <a:xfrm>
            <a:off x="6227763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6" name="Text Box 100"/>
          <p:cNvSpPr txBox="1">
            <a:spLocks noChangeArrowheads="1"/>
          </p:cNvSpPr>
          <p:nvPr/>
        </p:nvSpPr>
        <p:spPr bwMode="auto">
          <a:xfrm>
            <a:off x="7164388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7" name="Text Box 101"/>
          <p:cNvSpPr txBox="1">
            <a:spLocks noChangeArrowheads="1"/>
          </p:cNvSpPr>
          <p:nvPr/>
        </p:nvSpPr>
        <p:spPr bwMode="auto">
          <a:xfrm>
            <a:off x="7812088" y="50133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8" name="Text Box 102"/>
          <p:cNvSpPr txBox="1">
            <a:spLocks noChangeArrowheads="1"/>
          </p:cNvSpPr>
          <p:nvPr/>
        </p:nvSpPr>
        <p:spPr bwMode="auto">
          <a:xfrm>
            <a:off x="8388350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19" name="Text Box 103"/>
          <p:cNvSpPr txBox="1">
            <a:spLocks noChangeArrowheads="1"/>
          </p:cNvSpPr>
          <p:nvPr/>
        </p:nvSpPr>
        <p:spPr bwMode="auto">
          <a:xfrm>
            <a:off x="6011863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37320" name="Text Box 104"/>
          <p:cNvSpPr txBox="1">
            <a:spLocks noChangeArrowheads="1"/>
          </p:cNvSpPr>
          <p:nvPr/>
        </p:nvSpPr>
        <p:spPr bwMode="auto">
          <a:xfrm>
            <a:off x="7235825" y="32131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9499" name="Text Box 105"/>
          <p:cNvSpPr txBox="1">
            <a:spLocks noChangeArrowheads="1"/>
          </p:cNvSpPr>
          <p:nvPr/>
        </p:nvSpPr>
        <p:spPr bwMode="auto">
          <a:xfrm>
            <a:off x="1981200" y="6299472"/>
            <a:ext cx="56102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 tree is uniquely determined by its degree sequence</a:t>
            </a:r>
            <a:endParaRPr lang="da-DK" altLang="en-US" sz="180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49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37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7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37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37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37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37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95" grpId="0"/>
      <p:bldP spid="137305" grpId="0"/>
      <p:bldP spid="137308" grpId="0"/>
      <p:bldP spid="137309" grpId="0"/>
      <p:bldP spid="137310" grpId="0"/>
      <p:bldP spid="137311" grpId="0"/>
      <p:bldP spid="137312" grpId="0"/>
      <p:bldP spid="137313" grpId="0"/>
      <p:bldP spid="137314" grpId="0"/>
      <p:bldP spid="137315" grpId="0"/>
      <p:bldP spid="137316" grpId="0"/>
      <p:bldP spid="137317" grpId="0"/>
      <p:bldP spid="137318" grpId="0"/>
      <p:bldP spid="137319" grpId="0"/>
      <p:bldP spid="1373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ea typeface="SimSun" charset="-122"/>
              </a:rPr>
              <a:t>Supporting operations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472112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/>
              <a:t> 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468313" y="3500438"/>
            <a:ext cx="82296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charset="2"/>
              <a:buChar char="p"/>
            </a:pPr>
            <a:endParaRPr lang="da-DK" altLang="en-US" sz="3200">
              <a:latin typeface="Tahoma" charset="0"/>
            </a:endParaRPr>
          </a:p>
        </p:txBody>
      </p:sp>
      <p:sp>
        <p:nvSpPr>
          <p:cNvPr id="5171" name="Text Box 51"/>
          <p:cNvSpPr txBox="1">
            <a:spLocks noChangeArrowheads="1"/>
          </p:cNvSpPr>
          <p:nvPr/>
        </p:nvSpPr>
        <p:spPr bwMode="auto">
          <a:xfrm>
            <a:off x="727075" y="1700213"/>
            <a:ext cx="57182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b="1" dirty="0">
                <a:solidFill>
                  <a:srgbClr val="FF0000"/>
                </a:solidFill>
                <a:latin typeface="Tahoma" charset="0"/>
              </a:rPr>
              <a:t>1 0</a:t>
            </a:r>
            <a:r>
              <a:rPr lang="en-CA" altLang="en-US" sz="2000" dirty="0">
                <a:solidFill>
                  <a:srgbClr val="0000FF"/>
                </a:solidFill>
                <a:latin typeface="Tahoma" charset="0"/>
              </a:rPr>
              <a:t> 1 1 1 0 1 1 0 0 1 1 1 0 0 1 0 0 1 </a:t>
            </a:r>
            <a:r>
              <a:rPr lang="en-CA" altLang="en-US" sz="2000" dirty="0" smtClean="0">
                <a:solidFill>
                  <a:srgbClr val="0000FF"/>
                </a:solidFill>
                <a:latin typeface="Tahoma" charset="0"/>
              </a:rPr>
              <a:t> 1 </a:t>
            </a:r>
            <a:r>
              <a:rPr lang="en-CA" altLang="en-US" sz="2000" dirty="0">
                <a:solidFill>
                  <a:srgbClr val="0000FF"/>
                </a:solidFill>
                <a:latin typeface="Tahoma" charset="0"/>
              </a:rPr>
              <a:t>0 0 0 0 0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dirty="0">
                <a:solidFill>
                  <a:srgbClr val="CC3300"/>
                </a:solidFill>
                <a:latin typeface="Tahoma" charset="0"/>
              </a:rPr>
              <a:t>1    2 3 4    5 6      </a:t>
            </a:r>
            <a:r>
              <a:rPr lang="en-CA" altLang="en-US" sz="2000" dirty="0" smtClean="0">
                <a:solidFill>
                  <a:srgbClr val="CC3300"/>
                </a:solidFill>
                <a:latin typeface="Tahoma" charset="0"/>
              </a:rPr>
              <a:t> 7 </a:t>
            </a:r>
            <a:r>
              <a:rPr lang="en-CA" altLang="en-US" sz="2000" dirty="0">
                <a:solidFill>
                  <a:srgbClr val="CC3300"/>
                </a:solidFill>
                <a:latin typeface="Tahoma" charset="0"/>
              </a:rPr>
              <a:t>8 9      10    </a:t>
            </a:r>
            <a:r>
              <a:rPr lang="en-CA" altLang="en-US" sz="2000" dirty="0" smtClean="0">
                <a:solidFill>
                  <a:srgbClr val="CC3300"/>
                </a:solidFill>
                <a:latin typeface="Tahoma" charset="0"/>
              </a:rPr>
              <a:t>11 12</a:t>
            </a:r>
            <a:endParaRPr lang="da-DK" altLang="en-US" sz="2000" dirty="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10" name="Oval 52"/>
          <p:cNvSpPr>
            <a:spLocks noChangeArrowheads="1"/>
          </p:cNvSpPr>
          <p:nvPr/>
        </p:nvSpPr>
        <p:spPr bwMode="auto">
          <a:xfrm>
            <a:off x="7193533" y="15573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1" name="Line 55"/>
          <p:cNvSpPr>
            <a:spLocks noChangeShapeType="1"/>
          </p:cNvSpPr>
          <p:nvPr/>
        </p:nvSpPr>
        <p:spPr bwMode="auto">
          <a:xfrm>
            <a:off x="7264970" y="170021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12" name="Text Box 56"/>
          <p:cNvSpPr txBox="1">
            <a:spLocks noChangeArrowheads="1"/>
          </p:cNvSpPr>
          <p:nvPr/>
        </p:nvSpPr>
        <p:spPr bwMode="auto">
          <a:xfrm>
            <a:off x="658813" y="1052513"/>
            <a:ext cx="75136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latin typeface="Tahoma" charset="0"/>
              </a:rPr>
              <a:t>Add a dummy root so that each node has a corresponding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     </a:t>
            </a:r>
            <a:endParaRPr lang="da-DK" altLang="en-US" sz="1800" dirty="0">
              <a:latin typeface="Tahoma" charset="0"/>
            </a:endParaRPr>
          </a:p>
        </p:txBody>
      </p:sp>
      <p:sp>
        <p:nvSpPr>
          <p:cNvPr id="21513" name="Oval 60"/>
          <p:cNvSpPr>
            <a:spLocks noChangeArrowheads="1"/>
          </p:cNvSpPr>
          <p:nvPr/>
        </p:nvSpPr>
        <p:spPr bwMode="auto">
          <a:xfrm>
            <a:off x="7193533" y="2565400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4" name="Oval 61"/>
          <p:cNvSpPr>
            <a:spLocks noChangeArrowheads="1"/>
          </p:cNvSpPr>
          <p:nvPr/>
        </p:nvSpPr>
        <p:spPr bwMode="auto">
          <a:xfrm>
            <a:off x="7193533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5" name="Oval 62"/>
          <p:cNvSpPr>
            <a:spLocks noChangeArrowheads="1"/>
          </p:cNvSpPr>
          <p:nvPr/>
        </p:nvSpPr>
        <p:spPr bwMode="auto">
          <a:xfrm>
            <a:off x="8058720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6" name="Oval 63"/>
          <p:cNvSpPr>
            <a:spLocks noChangeArrowheads="1"/>
          </p:cNvSpPr>
          <p:nvPr/>
        </p:nvSpPr>
        <p:spPr bwMode="auto">
          <a:xfrm>
            <a:off x="6329933" y="357346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7" name="Oval 64"/>
          <p:cNvSpPr>
            <a:spLocks noChangeArrowheads="1"/>
          </p:cNvSpPr>
          <p:nvPr/>
        </p:nvSpPr>
        <p:spPr bwMode="auto">
          <a:xfrm>
            <a:off x="5753670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8" name="Oval 65"/>
          <p:cNvSpPr>
            <a:spLocks noChangeArrowheads="1"/>
          </p:cNvSpPr>
          <p:nvPr/>
        </p:nvSpPr>
        <p:spPr bwMode="auto">
          <a:xfrm>
            <a:off x="6834758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19" name="Oval 66"/>
          <p:cNvSpPr>
            <a:spLocks noChangeArrowheads="1"/>
          </p:cNvSpPr>
          <p:nvPr/>
        </p:nvSpPr>
        <p:spPr bwMode="auto">
          <a:xfrm>
            <a:off x="7337995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0" name="Oval 67"/>
          <p:cNvSpPr>
            <a:spLocks noChangeArrowheads="1"/>
          </p:cNvSpPr>
          <p:nvPr/>
        </p:nvSpPr>
        <p:spPr bwMode="auto">
          <a:xfrm>
            <a:off x="8058720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1" name="Oval 68"/>
          <p:cNvSpPr>
            <a:spLocks noChangeArrowheads="1"/>
          </p:cNvSpPr>
          <p:nvPr/>
        </p:nvSpPr>
        <p:spPr bwMode="auto">
          <a:xfrm>
            <a:off x="8777858" y="47990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22" name="Line 69"/>
          <p:cNvSpPr>
            <a:spLocks noChangeShapeType="1"/>
          </p:cNvSpPr>
          <p:nvPr/>
        </p:nvSpPr>
        <p:spPr bwMode="auto">
          <a:xfrm>
            <a:off x="7266558" y="270986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3" name="Line 70"/>
          <p:cNvSpPr>
            <a:spLocks noChangeShapeType="1"/>
          </p:cNvSpPr>
          <p:nvPr/>
        </p:nvSpPr>
        <p:spPr bwMode="auto">
          <a:xfrm flipH="1">
            <a:off x="6401370" y="2709863"/>
            <a:ext cx="865188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4" name="Line 71"/>
          <p:cNvSpPr>
            <a:spLocks noChangeShapeType="1"/>
          </p:cNvSpPr>
          <p:nvPr/>
        </p:nvSpPr>
        <p:spPr bwMode="auto">
          <a:xfrm>
            <a:off x="7266558" y="2709863"/>
            <a:ext cx="8636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5" name="Line 72"/>
          <p:cNvSpPr>
            <a:spLocks noChangeShapeType="1"/>
          </p:cNvSpPr>
          <p:nvPr/>
        </p:nvSpPr>
        <p:spPr bwMode="auto">
          <a:xfrm flipH="1">
            <a:off x="5826695" y="3646488"/>
            <a:ext cx="57467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6" name="Line 73"/>
          <p:cNvSpPr>
            <a:spLocks noChangeShapeType="1"/>
          </p:cNvSpPr>
          <p:nvPr/>
        </p:nvSpPr>
        <p:spPr bwMode="auto">
          <a:xfrm>
            <a:off x="6401370" y="3646488"/>
            <a:ext cx="50482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7" name="Line 74"/>
          <p:cNvSpPr>
            <a:spLocks noChangeShapeType="1"/>
          </p:cNvSpPr>
          <p:nvPr/>
        </p:nvSpPr>
        <p:spPr bwMode="auto">
          <a:xfrm>
            <a:off x="8130158" y="3646488"/>
            <a:ext cx="0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8" name="Line 75"/>
          <p:cNvSpPr>
            <a:spLocks noChangeShapeType="1"/>
          </p:cNvSpPr>
          <p:nvPr/>
        </p:nvSpPr>
        <p:spPr bwMode="auto">
          <a:xfrm flipH="1">
            <a:off x="7409433" y="3646488"/>
            <a:ext cx="72072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29" name="Line 76"/>
          <p:cNvSpPr>
            <a:spLocks noChangeShapeType="1"/>
          </p:cNvSpPr>
          <p:nvPr/>
        </p:nvSpPr>
        <p:spPr bwMode="auto">
          <a:xfrm>
            <a:off x="8130158" y="3646488"/>
            <a:ext cx="792162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1530" name="Oval 77"/>
          <p:cNvSpPr>
            <a:spLocks noChangeArrowheads="1"/>
          </p:cNvSpPr>
          <p:nvPr/>
        </p:nvSpPr>
        <p:spPr bwMode="auto">
          <a:xfrm>
            <a:off x="6834758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1" name="Oval 78"/>
          <p:cNvSpPr>
            <a:spLocks noChangeArrowheads="1"/>
          </p:cNvSpPr>
          <p:nvPr/>
        </p:nvSpPr>
        <p:spPr bwMode="auto">
          <a:xfrm>
            <a:off x="7769795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2" name="Oval 79"/>
          <p:cNvSpPr>
            <a:spLocks noChangeArrowheads="1"/>
          </p:cNvSpPr>
          <p:nvPr/>
        </p:nvSpPr>
        <p:spPr bwMode="auto">
          <a:xfrm>
            <a:off x="8419083" y="6094413"/>
            <a:ext cx="215900" cy="193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21533" name="Line 80"/>
          <p:cNvSpPr>
            <a:spLocks noChangeShapeType="1"/>
          </p:cNvSpPr>
          <p:nvPr/>
        </p:nvSpPr>
        <p:spPr bwMode="auto">
          <a:xfrm>
            <a:off x="6977633" y="487045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4" name="Line 81"/>
          <p:cNvSpPr>
            <a:spLocks noChangeShapeType="1"/>
          </p:cNvSpPr>
          <p:nvPr/>
        </p:nvSpPr>
        <p:spPr bwMode="auto">
          <a:xfrm flipH="1">
            <a:off x="7842820" y="4941888"/>
            <a:ext cx="358775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5" name="Line 82"/>
          <p:cNvSpPr>
            <a:spLocks noChangeShapeType="1"/>
          </p:cNvSpPr>
          <p:nvPr/>
        </p:nvSpPr>
        <p:spPr bwMode="auto">
          <a:xfrm>
            <a:off x="8201595" y="4941888"/>
            <a:ext cx="360363" cy="12969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36" name="Text Box 83"/>
          <p:cNvSpPr txBox="1">
            <a:spLocks noChangeArrowheads="1"/>
          </p:cNvSpPr>
          <p:nvPr/>
        </p:nvSpPr>
        <p:spPr bwMode="auto">
          <a:xfrm>
            <a:off x="6833170" y="24209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7" name="Text Box 84"/>
          <p:cNvSpPr txBox="1">
            <a:spLocks noChangeArrowheads="1"/>
          </p:cNvSpPr>
          <p:nvPr/>
        </p:nvSpPr>
        <p:spPr bwMode="auto">
          <a:xfrm>
            <a:off x="5969570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8" name="Text Box 85"/>
          <p:cNvSpPr txBox="1">
            <a:spLocks noChangeArrowheads="1"/>
          </p:cNvSpPr>
          <p:nvPr/>
        </p:nvSpPr>
        <p:spPr bwMode="auto">
          <a:xfrm>
            <a:off x="6906195" y="335756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39" name="Text Box 86"/>
          <p:cNvSpPr txBox="1">
            <a:spLocks noChangeArrowheads="1"/>
          </p:cNvSpPr>
          <p:nvPr/>
        </p:nvSpPr>
        <p:spPr bwMode="auto">
          <a:xfrm>
            <a:off x="8201595" y="335756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0" name="Text Box 87"/>
          <p:cNvSpPr txBox="1">
            <a:spLocks noChangeArrowheads="1"/>
          </p:cNvSpPr>
          <p:nvPr/>
        </p:nvSpPr>
        <p:spPr bwMode="auto">
          <a:xfrm>
            <a:off x="5464745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1" name="Text Box 88"/>
          <p:cNvSpPr txBox="1">
            <a:spLocks noChangeArrowheads="1"/>
          </p:cNvSpPr>
          <p:nvPr/>
        </p:nvSpPr>
        <p:spPr bwMode="auto">
          <a:xfrm>
            <a:off x="6545833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2" name="Text Box 89"/>
          <p:cNvSpPr txBox="1">
            <a:spLocks noChangeArrowheads="1"/>
          </p:cNvSpPr>
          <p:nvPr/>
        </p:nvSpPr>
        <p:spPr bwMode="auto">
          <a:xfrm>
            <a:off x="7122095" y="45085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3" name="Text Box 90"/>
          <p:cNvSpPr txBox="1">
            <a:spLocks noChangeArrowheads="1"/>
          </p:cNvSpPr>
          <p:nvPr/>
        </p:nvSpPr>
        <p:spPr bwMode="auto">
          <a:xfrm>
            <a:off x="7769795" y="458152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4" name="Text Box 91"/>
          <p:cNvSpPr txBox="1">
            <a:spLocks noChangeArrowheads="1"/>
          </p:cNvSpPr>
          <p:nvPr/>
        </p:nvSpPr>
        <p:spPr bwMode="auto">
          <a:xfrm>
            <a:off x="8820472" y="4502447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9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5" name="Text Box 92"/>
          <p:cNvSpPr txBox="1">
            <a:spLocks noChangeArrowheads="1"/>
          </p:cNvSpPr>
          <p:nvPr/>
        </p:nvSpPr>
        <p:spPr bwMode="auto">
          <a:xfrm>
            <a:off x="6690295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10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6" name="Text Box 93"/>
          <p:cNvSpPr txBox="1">
            <a:spLocks noChangeArrowheads="1"/>
          </p:cNvSpPr>
          <p:nvPr/>
        </p:nvSpPr>
        <p:spPr bwMode="auto">
          <a:xfrm>
            <a:off x="7625333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21547" name="Text Box 94"/>
          <p:cNvSpPr txBox="1">
            <a:spLocks noChangeArrowheads="1"/>
          </p:cNvSpPr>
          <p:nvPr/>
        </p:nvSpPr>
        <p:spPr bwMode="auto">
          <a:xfrm>
            <a:off x="8273033" y="630872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5215" name="Text Box 95"/>
          <p:cNvSpPr txBox="1">
            <a:spLocks noChangeArrowheads="1"/>
          </p:cNvSpPr>
          <p:nvPr/>
        </p:nvSpPr>
        <p:spPr bwMode="auto">
          <a:xfrm>
            <a:off x="668338" y="4508500"/>
            <a:ext cx="49268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solidFill>
                  <a:srgbClr val="FF3300"/>
                </a:solidFill>
                <a:latin typeface="Tahoma" charset="0"/>
              </a:rPr>
              <a:t>Next sibling(k</a:t>
            </a:r>
            <a:r>
              <a:rPr lang="en-CA" altLang="en-US" sz="1800" dirty="0">
                <a:solidFill>
                  <a:srgbClr val="FF3300"/>
                </a:solidFill>
                <a:latin typeface="Tahoma" charset="0"/>
              </a:rPr>
              <a:t>)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 smtClean="0">
                <a:latin typeface="Tahoma" charset="0"/>
              </a:rPr>
              <a:t>= k+1 if </a:t>
            </a:r>
            <a:r>
              <a:rPr lang="en-CA" altLang="en-US" sz="1800" dirty="0" smtClean="0">
                <a:solidFill>
                  <a:srgbClr val="000099"/>
                </a:solidFill>
                <a:latin typeface="Tahoma" charset="0"/>
              </a:rPr>
              <a:t>B[Select_1(k)+1] </a:t>
            </a:r>
            <a:r>
              <a:rPr lang="en-CA" altLang="en-US" sz="1800" dirty="0" smtClean="0">
                <a:solidFill>
                  <a:srgbClr val="000099"/>
                </a:solidFill>
                <a:latin typeface="Tahoma" charset="0"/>
              </a:rPr>
              <a:t>≠ 0 </a:t>
            </a:r>
            <a:endParaRPr lang="en-CA" altLang="en-US" sz="1800" dirty="0" smtClean="0">
              <a:solidFill>
                <a:srgbClr val="000099"/>
              </a:solidFill>
              <a:latin typeface="Tahoma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solidFill>
                  <a:srgbClr val="FF3300"/>
                </a:solidFill>
                <a:latin typeface="Tahoma" charset="0"/>
              </a:rPr>
              <a:t>Parent(k</a:t>
            </a:r>
            <a:r>
              <a:rPr lang="en-CA" altLang="en-US" sz="1800">
                <a:solidFill>
                  <a:srgbClr val="FF3300"/>
                </a:solidFill>
                <a:latin typeface="Tahoma" charset="0"/>
              </a:rPr>
              <a:t>)</a:t>
            </a:r>
            <a:r>
              <a:rPr lang="en-CA" altLang="en-US" sz="1800">
                <a:latin typeface="Tahoma" charset="0"/>
              </a:rPr>
              <a:t> </a:t>
            </a:r>
            <a:r>
              <a:rPr lang="en-CA" altLang="en-US" sz="1800" smtClean="0">
                <a:latin typeface="Tahoma" charset="0"/>
              </a:rPr>
              <a:t>        = </a:t>
            </a:r>
            <a:r>
              <a:rPr lang="en-CA" altLang="en-US" sz="1800" dirty="0">
                <a:latin typeface="Tahoma" charset="0"/>
              </a:rPr>
              <a:t>#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0</a:t>
            </a:r>
            <a:r>
              <a:rPr lang="en-CA" altLang="en-US" sz="1800" dirty="0">
                <a:latin typeface="Tahoma" charset="0"/>
              </a:rPr>
              <a:t>’s up to the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 dirty="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5216" name="Text Box 96"/>
          <p:cNvSpPr txBox="1">
            <a:spLocks noChangeArrowheads="1"/>
          </p:cNvSpPr>
          <p:nvPr/>
        </p:nvSpPr>
        <p:spPr bwMode="auto">
          <a:xfrm>
            <a:off x="630238" y="3584575"/>
            <a:ext cx="54436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err="1">
                <a:solidFill>
                  <a:srgbClr val="FF3300"/>
                </a:solidFill>
                <a:latin typeface="Tahoma" charset="0"/>
              </a:rPr>
              <a:t>First_child</a:t>
            </a:r>
            <a:r>
              <a:rPr lang="en-CA" altLang="en-US" sz="1800" dirty="0">
                <a:solidFill>
                  <a:srgbClr val="FF3300"/>
                </a:solidFill>
                <a:latin typeface="Tahoma" charset="0"/>
              </a:rPr>
              <a:t>(k)</a:t>
            </a:r>
            <a:r>
              <a:rPr lang="en-CA" altLang="en-US" sz="1800" dirty="0">
                <a:latin typeface="Tahoma" charset="0"/>
              </a:rPr>
              <a:t>:  </a:t>
            </a: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y=Select_0(k)+1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	         if B[y] = 0 then leaf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		 </a:t>
            </a:r>
            <a:r>
              <a:rPr lang="en-CA" altLang="en-US" sz="1800" dirty="0" smtClean="0">
                <a:solidFill>
                  <a:srgbClr val="000099"/>
                </a:solidFill>
                <a:latin typeface="Tahoma" charset="0"/>
              </a:rPr>
              <a:t>else </a:t>
            </a:r>
            <a:r>
              <a:rPr lang="en-CA" altLang="en-US" sz="1800" dirty="0">
                <a:solidFill>
                  <a:srgbClr val="000099"/>
                </a:solidFill>
                <a:latin typeface="Tahoma" charset="0"/>
              </a:rPr>
              <a:t>return y-k </a:t>
            </a:r>
            <a:r>
              <a:rPr lang="en-CA" altLang="en-US" sz="1800" i="1" dirty="0" smtClean="0">
                <a:solidFill>
                  <a:srgbClr val="000099"/>
                </a:solidFill>
                <a:latin typeface="Tahoma" charset="0"/>
              </a:rPr>
              <a:t>[i.e. #1 </a:t>
            </a:r>
            <a:r>
              <a:rPr lang="en-CA" altLang="en-US" sz="1800" i="1" dirty="0">
                <a:solidFill>
                  <a:srgbClr val="000099"/>
                </a:solidFill>
                <a:latin typeface="Tahoma" charset="0"/>
              </a:rPr>
              <a:t>up to y]</a:t>
            </a:r>
            <a:endParaRPr lang="da-DK" altLang="en-US" sz="1800" i="1" dirty="0">
              <a:solidFill>
                <a:srgbClr val="000099"/>
              </a:solidFill>
              <a:latin typeface="Tahoma" charset="0"/>
            </a:endParaRPr>
          </a:p>
        </p:txBody>
      </p:sp>
      <p:sp>
        <p:nvSpPr>
          <p:cNvPr id="5218" name="Text Box 98"/>
          <p:cNvSpPr txBox="1">
            <a:spLocks noChangeArrowheads="1"/>
          </p:cNvSpPr>
          <p:nvPr/>
        </p:nvSpPr>
        <p:spPr bwMode="auto">
          <a:xfrm>
            <a:off x="696321" y="2595384"/>
            <a:ext cx="5748986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latin typeface="Tahoma" charset="0"/>
              </a:rPr>
              <a:t>Node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 corresponds to the </a:t>
            </a:r>
            <a:r>
              <a:rPr lang="en-CA" altLang="en-US" sz="1800" dirty="0" smtClean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 smtClean="0">
                <a:latin typeface="Tahoma" charset="0"/>
              </a:rPr>
              <a:t>-</a:t>
            </a:r>
            <a:r>
              <a:rPr lang="en-CA" altLang="en-US" sz="1800" dirty="0" err="1" smtClean="0">
                <a:latin typeface="Tahoma" charset="0"/>
              </a:rPr>
              <a:t>th</a:t>
            </a:r>
            <a:r>
              <a:rPr lang="en-CA" altLang="en-US" sz="1800" dirty="0" smtClean="0">
                <a:latin typeface="Tahoma" charset="0"/>
              </a:rPr>
              <a:t> </a:t>
            </a:r>
            <a:r>
              <a:rPr lang="en-CA" altLang="en-US" sz="1800" dirty="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 dirty="0">
                <a:latin typeface="Tahoma" charset="0"/>
              </a:rPr>
              <a:t> in </a:t>
            </a:r>
            <a:r>
              <a:rPr lang="en-CA" altLang="en-US" sz="1800" dirty="0" smtClean="0">
                <a:latin typeface="Tahoma" charset="0"/>
              </a:rPr>
              <a:t>the sequence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 smtClean="0">
                <a:latin typeface="Tahoma" charset="0"/>
              </a:rPr>
              <a:t>Children of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 smtClean="0">
                <a:latin typeface="Tahoma" charset="0"/>
              </a:rPr>
              <a:t>correspond </a:t>
            </a:r>
            <a:r>
              <a:rPr lang="en-CA" altLang="en-US" sz="1800" dirty="0">
                <a:latin typeface="Tahoma" charset="0"/>
              </a:rPr>
              <a:t>to the </a:t>
            </a:r>
            <a:r>
              <a:rPr lang="en-CA" altLang="en-US" sz="1800" dirty="0" smtClean="0">
                <a:solidFill>
                  <a:srgbClr val="0000FF"/>
                </a:solidFill>
                <a:latin typeface="Tahoma" charset="0"/>
              </a:rPr>
              <a:t>1s</a:t>
            </a:r>
            <a:r>
              <a:rPr lang="en-CA" altLang="en-US" sz="1800" dirty="0" smtClean="0">
                <a:latin typeface="Tahoma" charset="0"/>
              </a:rPr>
              <a:t> </a:t>
            </a:r>
            <a:r>
              <a:rPr lang="en-CA" altLang="en-US" sz="1800" dirty="0" smtClean="0">
                <a:latin typeface="Tahoma" charset="0"/>
              </a:rPr>
              <a:t>following the </a:t>
            </a:r>
            <a:r>
              <a:rPr lang="en-CA" altLang="en-US" sz="1800" dirty="0">
                <a:solidFill>
                  <a:srgbClr val="CC3300"/>
                </a:solidFill>
                <a:latin typeface="Tahoma" charset="0"/>
              </a:rPr>
              <a:t>k</a:t>
            </a:r>
            <a:r>
              <a:rPr lang="en-CA" altLang="en-US" sz="1800" dirty="0">
                <a:latin typeface="Tahoma" charset="0"/>
              </a:rPr>
              <a:t>-</a:t>
            </a:r>
            <a:r>
              <a:rPr lang="en-CA" altLang="en-US" sz="1800" dirty="0" err="1">
                <a:latin typeface="Tahoma" charset="0"/>
              </a:rPr>
              <a:t>th</a:t>
            </a:r>
            <a:r>
              <a:rPr lang="en-CA" altLang="en-US" sz="1800" dirty="0">
                <a:latin typeface="Tahoma" charset="0"/>
              </a:rPr>
              <a:t> </a:t>
            </a:r>
            <a:r>
              <a:rPr lang="en-CA" altLang="en-US" sz="1800" dirty="0" smtClean="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 dirty="0">
              <a:latin typeface="Tahoma" charset="0"/>
            </a:endParaRPr>
          </a:p>
        </p:txBody>
      </p:sp>
      <p:sp>
        <p:nvSpPr>
          <p:cNvPr id="42032" name="Rettangolo 47"/>
          <p:cNvSpPr>
            <a:spLocks noChangeArrowheads="1"/>
          </p:cNvSpPr>
          <p:nvPr/>
        </p:nvSpPr>
        <p:spPr bwMode="auto">
          <a:xfrm>
            <a:off x="691877" y="5869721"/>
            <a:ext cx="52482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 dirty="0">
                <a:solidFill>
                  <a:srgbClr val="FF0000"/>
                </a:solidFill>
                <a:latin typeface="Tahoma" charset="0"/>
              </a:rPr>
              <a:t>In 2n+o(n) bits and constant time per ops</a:t>
            </a:r>
            <a:r>
              <a:rPr lang="en-CA" altLang="en-US" sz="1800" dirty="0" smtClean="0">
                <a:solidFill>
                  <a:srgbClr val="FF0000"/>
                </a:solidFill>
                <a:latin typeface="Tahoma" charset="0"/>
              </a:rPr>
              <a:t>.</a:t>
            </a:r>
            <a:endParaRPr lang="en-CA" altLang="en-US" sz="1800" dirty="0">
              <a:solidFill>
                <a:srgbClr val="FF0000"/>
              </a:solidFill>
              <a:latin typeface="Tahoma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800" dirty="0">
                <a:solidFill>
                  <a:srgbClr val="FF0000"/>
                </a:solidFill>
                <a:latin typeface="Tahoma" charset="0"/>
              </a:rPr>
              <a:t>No support for </a:t>
            </a:r>
            <a:r>
              <a:rPr lang="en-CA" altLang="en-US" sz="2800" b="1" dirty="0">
                <a:solidFill>
                  <a:srgbClr val="FF0000"/>
                </a:solidFill>
                <a:latin typeface="Tahoma" charset="0"/>
              </a:rPr>
              <a:t>subtree size.</a:t>
            </a:r>
          </a:p>
        </p:txBody>
      </p:sp>
      <p:sp>
        <p:nvSpPr>
          <p:cNvPr id="49" name="Text Box 95"/>
          <p:cNvSpPr txBox="1">
            <a:spLocks noChangeArrowheads="1"/>
          </p:cNvSpPr>
          <p:nvPr/>
        </p:nvSpPr>
        <p:spPr bwMode="auto">
          <a:xfrm>
            <a:off x="687297" y="5397603"/>
            <a:ext cx="48208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2000" b="1" dirty="0">
                <a:solidFill>
                  <a:srgbClr val="FF3300"/>
                </a:solidFill>
                <a:latin typeface="Tahoma" charset="0"/>
              </a:rPr>
              <a:t>degree(k)</a:t>
            </a:r>
            <a:r>
              <a:rPr lang="en-CA" altLang="en-US" sz="2000" b="1" dirty="0">
                <a:latin typeface="Tahoma" charset="0"/>
              </a:rPr>
              <a:t> </a:t>
            </a:r>
            <a:r>
              <a:rPr lang="en-CA" altLang="en-US" sz="1800" dirty="0">
                <a:latin typeface="Tahoma" charset="0"/>
              </a:rPr>
              <a:t>= Select_0(k+1) – </a:t>
            </a:r>
            <a:r>
              <a:rPr lang="en-CA" altLang="en-US" sz="1800" dirty="0" err="1">
                <a:latin typeface="Tahoma" charset="0"/>
              </a:rPr>
              <a:t>First_child</a:t>
            </a:r>
            <a:r>
              <a:rPr lang="en-CA" altLang="en-US" sz="1800" dirty="0">
                <a:latin typeface="Tahoma" charset="0"/>
              </a:rPr>
              <a:t>(k)</a:t>
            </a:r>
            <a:endParaRPr lang="da-DK" altLang="en-US" sz="1800" dirty="0">
              <a:solidFill>
                <a:srgbClr val="0000FF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64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" grpId="0"/>
      <p:bldP spid="5215" grpId="0"/>
      <p:bldP spid="5216" grpId="0"/>
      <p:bldP spid="5218" grpId="0" animBg="1"/>
      <p:bldP spid="42032" grpId="0"/>
      <p:bldP spid="49" grpId="0"/>
    </p:bldLst>
  </p:timing>
</p:sld>
</file>

<file path=ppt/theme/theme1.xml><?xml version="1.0" encoding="utf-8"?>
<a:theme xmlns:a="http://schemas.openxmlformats.org/drawingml/2006/main" name="Presentazione">
  <a:themeElements>
    <a:clrScheme name="Presentazione 10">
      <a:dk1>
        <a:srgbClr val="000000"/>
      </a:dk1>
      <a:lt1>
        <a:srgbClr val="FFFFFF"/>
      </a:lt1>
      <a:dk2>
        <a:srgbClr val="660033"/>
      </a:dk2>
      <a:lt2>
        <a:srgbClr val="666699"/>
      </a:lt2>
      <a:accent1>
        <a:srgbClr val="95A3D1"/>
      </a:accent1>
      <a:accent2>
        <a:srgbClr val="FFFF66"/>
      </a:accent2>
      <a:accent3>
        <a:srgbClr val="FFFFFF"/>
      </a:accent3>
      <a:accent4>
        <a:srgbClr val="000000"/>
      </a:accent4>
      <a:accent5>
        <a:srgbClr val="C8CEE5"/>
      </a:accent5>
      <a:accent6>
        <a:srgbClr val="E7E75C"/>
      </a:accent6>
      <a:hlink>
        <a:srgbClr val="5A84D8"/>
      </a:hlink>
      <a:folHlink>
        <a:srgbClr val="CCCC99"/>
      </a:folHlink>
    </a:clrScheme>
    <a:fontScheme name="Presentazion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zion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tp1393[1]</Template>
  <TotalTime>14119</TotalTime>
  <Words>725</Words>
  <Application>Microsoft Macintosh PowerPoint</Application>
  <PresentationFormat>Presentazione su schermo (4:3)</PresentationFormat>
  <Paragraphs>183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8" baseType="lpstr">
      <vt:lpstr>OpenSymbol</vt:lpstr>
      <vt:lpstr>SimSun</vt:lpstr>
      <vt:lpstr>Arial</vt:lpstr>
      <vt:lpstr>Comic Sans MS</vt:lpstr>
      <vt:lpstr>Symbol</vt:lpstr>
      <vt:lpstr>Tahoma</vt:lpstr>
      <vt:lpstr>Times New Roman</vt:lpstr>
      <vt:lpstr>Wingdings</vt:lpstr>
      <vt:lpstr>Presentazione</vt:lpstr>
      <vt:lpstr>Representing Trees</vt:lpstr>
      <vt:lpstr>Standard representation</vt:lpstr>
      <vt:lpstr>Can we improve the space bound?</vt:lpstr>
      <vt:lpstr>Binary tree representation</vt:lpstr>
      <vt:lpstr>Heap-like notation for a binary tree</vt:lpstr>
      <vt:lpstr>Heap-like notation for a binary tree</vt:lpstr>
      <vt:lpstr>Arbitrary fan-out</vt:lpstr>
      <vt:lpstr>Level-order degree sequence (LOUDS)</vt:lpstr>
      <vt:lpstr>Supporting operations</vt:lpstr>
    </vt:vector>
  </TitlesOfParts>
  <Company>Università di Pisa, Italy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Helsinki</dc:title>
  <dc:creator>Paolo Ferragina</dc:creator>
  <cp:lastModifiedBy>Utente di Microsoft Office</cp:lastModifiedBy>
  <cp:revision>2410</cp:revision>
  <dcterms:created xsi:type="dcterms:W3CDTF">2003-04-16T13:57:26Z</dcterms:created>
  <dcterms:modified xsi:type="dcterms:W3CDTF">2017-11-13T11:31:11Z</dcterms:modified>
</cp:coreProperties>
</file>